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0" r:id="rId5"/>
    <p:sldId id="260" r:id="rId6"/>
    <p:sldId id="261" r:id="rId7"/>
    <p:sldId id="263" r:id="rId8"/>
    <p:sldId id="265" r:id="rId9"/>
    <p:sldId id="266" r:id="rId10"/>
    <p:sldId id="267" r:id="rId11"/>
    <p:sldId id="268" r:id="rId12"/>
    <p:sldId id="269"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09E3F9-07B5-4080-A571-42E7D0F4B64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09E3F9-07B5-4080-A571-42E7D0F4B649}"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69ACC6D-2252-43F9-A799-7082F3786BF6}" type="datetimeFigureOut">
              <a:rPr lang="en-US" smtClean="0"/>
              <a:t>3/25/2017</a:t>
            </a:fld>
            <a:endParaRPr lang="en-US" dirty="0"/>
          </a:p>
        </p:txBody>
      </p:sp>
      <p:sp>
        <p:nvSpPr>
          <p:cNvPr id="9" name="Slide Number Placeholder 8"/>
          <p:cNvSpPr>
            <a:spLocks noGrp="1"/>
          </p:cNvSpPr>
          <p:nvPr>
            <p:ph type="sldNum" sz="quarter" idx="11"/>
          </p:nvPr>
        </p:nvSpPr>
        <p:spPr/>
        <p:txBody>
          <a:bodyPr/>
          <a:lstStyle/>
          <a:p>
            <a:fld id="{2609E3F9-07B5-4080-A571-42E7D0F4B649}"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609E3F9-07B5-4080-A571-42E7D0F4B649}"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69ACC6D-2252-43F9-A799-7082F3786BF6}" type="datetimeFigureOut">
              <a:rPr lang="en-US" smtClean="0"/>
              <a:t>3/25/2017</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2057400"/>
          </a:xfrm>
        </p:spPr>
        <p:txBody>
          <a:bodyPr>
            <a:normAutofit/>
          </a:bodyPr>
          <a:lstStyle/>
          <a:p>
            <a:r>
              <a:rPr lang="en-US" sz="3200" b="1" dirty="0" err="1" smtClean="0">
                <a:latin typeface="Arial Black" panose="020B0A04020102020204" pitchFamily="34" charset="0"/>
              </a:rPr>
              <a:t>Shari’ah</a:t>
            </a:r>
            <a:r>
              <a:rPr lang="en-US" sz="3200" b="1" dirty="0" smtClean="0">
                <a:latin typeface="Arial Black" panose="020B0A04020102020204" pitchFamily="34" charset="0"/>
              </a:rPr>
              <a:t> Governance: </a:t>
            </a:r>
            <a:br>
              <a:rPr lang="en-US" sz="3200" b="1" dirty="0" smtClean="0">
                <a:latin typeface="Arial Black" panose="020B0A04020102020204" pitchFamily="34" charset="0"/>
              </a:rPr>
            </a:br>
            <a:r>
              <a:rPr lang="en-US" sz="2000" b="1" dirty="0">
                <a:latin typeface="Arial Black" panose="020B0A04020102020204" pitchFamily="34" charset="0"/>
              </a:rPr>
              <a:t>T</a:t>
            </a:r>
            <a:r>
              <a:rPr lang="en-US" sz="2000" b="1" dirty="0" smtClean="0">
                <a:latin typeface="Arial Black" panose="020B0A04020102020204" pitchFamily="34" charset="0"/>
              </a:rPr>
              <a:t>owards </a:t>
            </a:r>
            <a:r>
              <a:rPr lang="en-US" sz="2000" b="1" dirty="0">
                <a:latin typeface="Arial Black" panose="020B0A04020102020204" pitchFamily="34" charset="0"/>
              </a:rPr>
              <a:t>I</a:t>
            </a:r>
            <a:r>
              <a:rPr lang="en-US" sz="2000" b="1" dirty="0" smtClean="0">
                <a:latin typeface="Arial Black" panose="020B0A04020102020204" pitchFamily="34" charset="0"/>
              </a:rPr>
              <a:t>ntegrated </a:t>
            </a:r>
            <a:r>
              <a:rPr lang="en-US" sz="2000" b="1" dirty="0">
                <a:latin typeface="Arial Black" panose="020B0A04020102020204" pitchFamily="34" charset="0"/>
              </a:rPr>
              <a:t>M</a:t>
            </a:r>
            <a:r>
              <a:rPr lang="en-US" sz="2000" b="1" dirty="0" smtClean="0">
                <a:latin typeface="Arial Black" panose="020B0A04020102020204" pitchFamily="34" charset="0"/>
              </a:rPr>
              <a:t>arketing Communication</a:t>
            </a:r>
            <a:br>
              <a:rPr lang="en-US" sz="2000" b="1" dirty="0" smtClean="0">
                <a:latin typeface="Arial Black" panose="020B0A04020102020204" pitchFamily="34" charset="0"/>
              </a:rPr>
            </a:br>
            <a:r>
              <a:rPr lang="en-US" sz="2000" b="1" dirty="0" smtClean="0">
                <a:latin typeface="Arial Black" panose="020B0A04020102020204" pitchFamily="34" charset="0"/>
              </a:rPr>
              <a:t>for Islamic Financial Institutions.</a:t>
            </a:r>
            <a:endParaRPr lang="en-US" sz="3200" b="1" dirty="0">
              <a:latin typeface="Arial Black" panose="020B0A04020102020204" pitchFamily="34" charset="0"/>
            </a:endParaRPr>
          </a:p>
        </p:txBody>
      </p:sp>
      <p:sp>
        <p:nvSpPr>
          <p:cNvPr id="3" name="Subtitle 2"/>
          <p:cNvSpPr>
            <a:spLocks noGrp="1"/>
          </p:cNvSpPr>
          <p:nvPr>
            <p:ph type="subTitle" idx="1"/>
          </p:nvPr>
        </p:nvSpPr>
        <p:spPr/>
        <p:txBody>
          <a:bodyPr>
            <a:normAutofit fontScale="92500" lnSpcReduction="10000"/>
          </a:bodyPr>
          <a:lstStyle/>
          <a:p>
            <a:r>
              <a:rPr lang="en-US" sz="2000" b="1" dirty="0" err="1" smtClean="0">
                <a:solidFill>
                  <a:schemeClr val="tx1"/>
                </a:solidFill>
                <a:latin typeface="Arial Black" panose="020B0A04020102020204" pitchFamily="34" charset="0"/>
              </a:rPr>
              <a:t>Yassir</a:t>
            </a:r>
            <a:r>
              <a:rPr lang="en-US" sz="2000" b="1" dirty="0" smtClean="0">
                <a:solidFill>
                  <a:schemeClr val="tx1"/>
                </a:solidFill>
                <a:latin typeface="Arial Black" panose="020B0A04020102020204" pitchFamily="34" charset="0"/>
              </a:rPr>
              <a:t> Salim</a:t>
            </a:r>
          </a:p>
          <a:p>
            <a:r>
              <a:rPr lang="en-US" sz="2000" b="1" dirty="0" smtClean="0">
                <a:solidFill>
                  <a:schemeClr val="tx1"/>
                </a:solidFill>
                <a:latin typeface="Arial Black" panose="020B0A04020102020204" pitchFamily="34" charset="0"/>
              </a:rPr>
              <a:t>BBA (Honors); MBA, ACIM</a:t>
            </a:r>
          </a:p>
          <a:p>
            <a:r>
              <a:rPr lang="en-US" sz="2000" b="1" dirty="0" smtClean="0">
                <a:solidFill>
                  <a:schemeClr val="tx1"/>
                </a:solidFill>
                <a:latin typeface="Arial Black" panose="020B0A04020102020204" pitchFamily="34" charset="0"/>
              </a:rPr>
              <a:t>Secretary General - CIFCA</a:t>
            </a:r>
            <a:endParaRPr lang="en-US" sz="2000" b="1"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923683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2800" b="1" dirty="0">
                <a:latin typeface="Arial Black" panose="020B0A04020102020204" pitchFamily="34" charset="0"/>
              </a:rPr>
              <a:t>B</a:t>
            </a:r>
            <a:r>
              <a:rPr lang="en-US" sz="2800" b="1" dirty="0" smtClean="0">
                <a:latin typeface="Arial Black" panose="020B0A04020102020204" pitchFamily="34" charset="0"/>
              </a:rPr>
              <a:t>. Sales Promotion-1</a:t>
            </a:r>
            <a:endParaRPr lang="en-US" sz="2800" b="1" dirty="0">
              <a:latin typeface="Arial Black" panose="020B0A04020102020204" pitchFamily="34" charset="0"/>
            </a:endParaRPr>
          </a:p>
        </p:txBody>
      </p:sp>
      <p:sp>
        <p:nvSpPr>
          <p:cNvPr id="3" name="Content Placeholder 2"/>
          <p:cNvSpPr>
            <a:spLocks noGrp="1"/>
          </p:cNvSpPr>
          <p:nvPr>
            <p:ph idx="1"/>
          </p:nvPr>
        </p:nvSpPr>
        <p:spPr>
          <a:xfrm>
            <a:off x="609600" y="1295400"/>
            <a:ext cx="8229600" cy="5334000"/>
          </a:xfrm>
        </p:spPr>
        <p:txBody>
          <a:bodyPr>
            <a:normAutofit/>
          </a:bodyPr>
          <a:lstStyle/>
          <a:p>
            <a:pPr marL="0" indent="0">
              <a:buNone/>
            </a:pPr>
            <a:r>
              <a:rPr lang="en-US" sz="2000" b="1" dirty="0" smtClean="0"/>
              <a:t>Are the all forms of sales promotion acceptable? Sales promotion can be broken down into three areas from consumer point of view. </a:t>
            </a:r>
          </a:p>
          <a:p>
            <a:pPr marL="0" indent="0">
              <a:buNone/>
            </a:pPr>
            <a:endParaRPr lang="en-US" sz="2000" b="1" dirty="0" smtClean="0"/>
          </a:p>
          <a:p>
            <a:pPr marL="0" indent="0">
              <a:buNone/>
            </a:pPr>
            <a:r>
              <a:rPr lang="en-US" sz="2000" b="1" dirty="0" smtClean="0"/>
              <a:t>1. Free consumer gets something free – free extra product, x% more on this pack; buy one get one free, 3 for the price of Z; free in/on/with pack. </a:t>
            </a:r>
          </a:p>
          <a:p>
            <a:pPr marL="0" indent="0">
              <a:buNone/>
            </a:pPr>
            <a:endParaRPr lang="en-US" sz="2000" b="1" dirty="0"/>
          </a:p>
          <a:p>
            <a:pPr marL="0" indent="0">
              <a:buNone/>
            </a:pPr>
            <a:r>
              <a:rPr lang="en-US" sz="2400" b="1" dirty="0" smtClean="0">
                <a:latin typeface="Arial Black" panose="020B0A04020102020204" pitchFamily="34" charset="0"/>
              </a:rPr>
              <a:t>Islamic View:</a:t>
            </a:r>
          </a:p>
          <a:p>
            <a:pPr marL="0" indent="0">
              <a:buNone/>
            </a:pPr>
            <a:r>
              <a:rPr lang="en-US" sz="2000" b="1" dirty="0" smtClean="0"/>
              <a:t>Totally accepted in </a:t>
            </a:r>
            <a:r>
              <a:rPr lang="en-US" sz="2000" b="1" dirty="0"/>
              <a:t>I</a:t>
            </a:r>
            <a:r>
              <a:rPr lang="en-US" sz="2000" b="1" dirty="0" smtClean="0"/>
              <a:t>slam.  Prophet has been reported to have said, “</a:t>
            </a:r>
            <a:r>
              <a:rPr lang="en-US" sz="2000" b="1" i="1" dirty="0" smtClean="0"/>
              <a:t>weigh and exceed it</a:t>
            </a:r>
            <a:r>
              <a:rPr lang="en-US" sz="2000" b="1" dirty="0" smtClean="0"/>
              <a:t>” ‘</a:t>
            </a:r>
            <a:r>
              <a:rPr lang="en-US" sz="2000" b="1" i="1" dirty="0" smtClean="0"/>
              <a:t>Zin </a:t>
            </a:r>
            <a:r>
              <a:rPr lang="en-US" sz="2000" b="1" i="1" dirty="0" err="1" smtClean="0"/>
              <a:t>wa</a:t>
            </a:r>
            <a:r>
              <a:rPr lang="en-US" sz="2000" b="1" i="1" dirty="0" smtClean="0"/>
              <a:t> </a:t>
            </a:r>
            <a:r>
              <a:rPr lang="en-US" sz="2000" b="1" i="1" dirty="0" err="1" smtClean="0"/>
              <a:t>arjah</a:t>
            </a:r>
            <a:r>
              <a:rPr lang="en-US" sz="2000" b="1" dirty="0" smtClean="0"/>
              <a:t>’. The prophet said, “</a:t>
            </a:r>
            <a:r>
              <a:rPr lang="en-US" sz="2000" b="1" i="1" dirty="0" smtClean="0"/>
              <a:t>O </a:t>
            </a:r>
            <a:r>
              <a:rPr lang="en-US" sz="2000" b="1" i="1" dirty="0" err="1" smtClean="0"/>
              <a:t>weigher</a:t>
            </a:r>
            <a:r>
              <a:rPr lang="en-US" sz="2000" b="1" i="1" dirty="0" smtClean="0"/>
              <a:t>, weigh and lower the scale to weigh </a:t>
            </a:r>
            <a:r>
              <a:rPr lang="en-US" sz="2000" b="1" i="1" dirty="0"/>
              <a:t>more.” </a:t>
            </a:r>
            <a:r>
              <a:rPr lang="en-US" sz="2000" b="1" i="1" dirty="0" smtClean="0"/>
              <a:t>“Whenever you weigh, weigh more.</a:t>
            </a:r>
            <a:r>
              <a:rPr lang="en-US" sz="2000" b="1" dirty="0" smtClean="0"/>
              <a:t>” (</a:t>
            </a:r>
            <a:r>
              <a:rPr lang="en-US" sz="2000" b="1" dirty="0" err="1" smtClean="0"/>
              <a:t>Sunan</a:t>
            </a:r>
            <a:r>
              <a:rPr lang="en-US" sz="2000" b="1" dirty="0" smtClean="0"/>
              <a:t> </a:t>
            </a:r>
            <a:r>
              <a:rPr lang="en-US" sz="2000" b="1" dirty="0"/>
              <a:t>Ibn </a:t>
            </a:r>
            <a:r>
              <a:rPr lang="en-US" sz="2000" b="1" dirty="0" err="1"/>
              <a:t>Majah</a:t>
            </a:r>
            <a:r>
              <a:rPr lang="en-US" sz="2000" b="1" dirty="0"/>
              <a:t>, Vol 3, N0 2220. 2221, 2223). </a:t>
            </a:r>
            <a:endParaRPr lang="en-US" sz="2000" b="1" dirty="0" smtClean="0"/>
          </a:p>
          <a:p>
            <a:pPr marL="0" indent="0">
              <a:buNone/>
            </a:pPr>
            <a:endParaRPr lang="en-US" sz="2000" b="1" dirty="0" smtClean="0"/>
          </a:p>
          <a:p>
            <a:pPr marL="0" indent="0">
              <a:buNone/>
            </a:pPr>
            <a:endParaRPr lang="en-US" sz="2000" b="1" dirty="0"/>
          </a:p>
        </p:txBody>
      </p:sp>
    </p:spTree>
    <p:extLst>
      <p:ext uri="{BB962C8B-B14F-4D97-AF65-F5344CB8AC3E}">
        <p14:creationId xmlns:p14="http://schemas.microsoft.com/office/powerpoint/2010/main" val="3280252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Arial Black" panose="020B0A04020102020204" pitchFamily="34" charset="0"/>
              </a:rPr>
              <a:t>B</a:t>
            </a:r>
            <a:r>
              <a:rPr lang="en-US" sz="2800" b="1" dirty="0" smtClean="0">
                <a:latin typeface="Arial Black" panose="020B0A04020102020204" pitchFamily="34" charset="0"/>
              </a:rPr>
              <a:t>. Sales Promotion-2</a:t>
            </a:r>
            <a:endParaRPr lang="en-US" sz="28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pPr marL="0" indent="0">
              <a:buNone/>
            </a:pPr>
            <a:r>
              <a:rPr lang="en-US" sz="2000" b="1" dirty="0" smtClean="0"/>
              <a:t>2. Save: Self </a:t>
            </a:r>
            <a:r>
              <a:rPr lang="en-US" sz="2000" b="1" dirty="0"/>
              <a:t>– </a:t>
            </a:r>
            <a:r>
              <a:rPr lang="en-US" sz="2000" b="1" dirty="0" smtClean="0"/>
              <a:t>Liquidator Premiums (SLP’s), </a:t>
            </a:r>
            <a:r>
              <a:rPr lang="en-US" sz="2000" b="1" dirty="0"/>
              <a:t>it is </a:t>
            </a:r>
            <a:r>
              <a:rPr lang="en-US" sz="2000" b="1" dirty="0" smtClean="0"/>
              <a:t>called </a:t>
            </a:r>
            <a:r>
              <a:rPr lang="en-US" sz="2000" b="1" dirty="0"/>
              <a:t>self- liquidating because the aim is for the promotion to be totally </a:t>
            </a:r>
            <a:r>
              <a:rPr lang="en-US" sz="2000" b="1" dirty="0" smtClean="0"/>
              <a:t>self-funding</a:t>
            </a:r>
            <a:r>
              <a:rPr lang="en-US" sz="2000" b="1" dirty="0"/>
              <a:t>, with all costs of the gift/ postage being covered by the customer. </a:t>
            </a:r>
            <a:endParaRPr lang="en-US" sz="2000" b="1" dirty="0" smtClean="0"/>
          </a:p>
          <a:p>
            <a:pPr marL="0" indent="0">
              <a:buNone/>
            </a:pPr>
            <a:endParaRPr lang="en-US" sz="2000" b="1" dirty="0"/>
          </a:p>
          <a:p>
            <a:pPr marL="0" indent="0">
              <a:buNone/>
            </a:pPr>
            <a:r>
              <a:rPr lang="en-US" sz="2400" b="1" dirty="0">
                <a:latin typeface="Arial Black" panose="020B0A04020102020204" pitchFamily="34" charset="0"/>
              </a:rPr>
              <a:t>Islamic View:</a:t>
            </a:r>
          </a:p>
          <a:p>
            <a:pPr marL="0" indent="0">
              <a:buNone/>
            </a:pPr>
            <a:r>
              <a:rPr lang="en-US" sz="2000" b="1" dirty="0" smtClean="0"/>
              <a:t>It </a:t>
            </a:r>
            <a:r>
              <a:rPr lang="en-US" sz="2000" b="1" dirty="0"/>
              <a:t>is unethical as the customers </a:t>
            </a:r>
            <a:r>
              <a:rPr lang="en-US" sz="2000" b="1" dirty="0" smtClean="0"/>
              <a:t>are </a:t>
            </a:r>
            <a:r>
              <a:rPr lang="en-US" sz="2000" b="1" dirty="0"/>
              <a:t>thinking that </a:t>
            </a:r>
            <a:r>
              <a:rPr lang="en-US" sz="2000" b="1" dirty="0" smtClean="0"/>
              <a:t>they are gaining while </a:t>
            </a:r>
            <a:r>
              <a:rPr lang="en-US" sz="2000" b="1" dirty="0"/>
              <a:t>in reality </a:t>
            </a:r>
            <a:r>
              <a:rPr lang="en-US" sz="2000" b="1" dirty="0" smtClean="0"/>
              <a:t>they are just </a:t>
            </a:r>
            <a:r>
              <a:rPr lang="en-US" sz="2000" b="1" dirty="0"/>
              <a:t>buying it as from somewhere else</a:t>
            </a:r>
            <a:r>
              <a:rPr lang="en-US" sz="2000" b="1" dirty="0" smtClean="0"/>
              <a:t>. </a:t>
            </a:r>
          </a:p>
          <a:p>
            <a:pPr marL="0" indent="0">
              <a:buNone/>
            </a:pPr>
            <a:endParaRPr lang="en-US" sz="2000" b="1" dirty="0"/>
          </a:p>
          <a:p>
            <a:pPr marL="0" indent="0">
              <a:buNone/>
            </a:pPr>
            <a:r>
              <a:rPr lang="en-US" sz="2000" b="1" dirty="0" smtClean="0"/>
              <a:t>It is resembles also taking one’s gift back, which is not allowed. The Prophet said, </a:t>
            </a:r>
            <a:r>
              <a:rPr lang="en-US" sz="2000" b="1" i="1" dirty="0" smtClean="0"/>
              <a:t>“One who gets back ones gift is like a dog that swallows back its vomiting.”</a:t>
            </a:r>
            <a:r>
              <a:rPr lang="en-US" sz="2000" b="1" dirty="0" smtClean="0"/>
              <a:t>  (Ibn </a:t>
            </a:r>
            <a:r>
              <a:rPr lang="en-US" sz="2000" b="1" dirty="0" err="1" smtClean="0"/>
              <a:t>Majah</a:t>
            </a:r>
            <a:r>
              <a:rPr lang="en-US" sz="2000" b="1" dirty="0" smtClean="0"/>
              <a:t> Vol.3, No 2386, p 422)</a:t>
            </a:r>
            <a:endParaRPr lang="en-US" sz="2000" b="1" dirty="0"/>
          </a:p>
          <a:p>
            <a:pPr marL="0" indent="0">
              <a:buNone/>
            </a:pPr>
            <a:endParaRPr lang="en-US" dirty="0"/>
          </a:p>
          <a:p>
            <a:endParaRPr lang="en-US" dirty="0"/>
          </a:p>
        </p:txBody>
      </p:sp>
    </p:spTree>
    <p:extLst>
      <p:ext uri="{BB962C8B-B14F-4D97-AF65-F5344CB8AC3E}">
        <p14:creationId xmlns:p14="http://schemas.microsoft.com/office/powerpoint/2010/main" val="1334280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2800" b="1" dirty="0" smtClean="0">
                <a:latin typeface="Arial Black" panose="020B0A04020102020204" pitchFamily="34" charset="0"/>
              </a:rPr>
              <a:t>B. Sales Promotion-3</a:t>
            </a:r>
            <a:endParaRPr lang="en-US" sz="2800" dirty="0">
              <a:latin typeface="Arial Black" panose="020B0A04020102020204" pitchFamily="34" charset="0"/>
            </a:endParaRPr>
          </a:p>
        </p:txBody>
      </p:sp>
      <p:sp>
        <p:nvSpPr>
          <p:cNvPr id="3" name="Content Placeholder 2"/>
          <p:cNvSpPr>
            <a:spLocks noGrp="1"/>
          </p:cNvSpPr>
          <p:nvPr>
            <p:ph idx="1"/>
          </p:nvPr>
        </p:nvSpPr>
        <p:spPr>
          <a:xfrm>
            <a:off x="457200" y="1143000"/>
            <a:ext cx="8001000" cy="5486399"/>
          </a:xfrm>
        </p:spPr>
        <p:txBody>
          <a:bodyPr>
            <a:normAutofit lnSpcReduction="10000"/>
          </a:bodyPr>
          <a:lstStyle/>
          <a:p>
            <a:pPr marL="0" indent="0">
              <a:buNone/>
            </a:pPr>
            <a:r>
              <a:rPr lang="en-US" sz="2000" b="1" dirty="0" smtClean="0"/>
              <a:t>3. Win competitions </a:t>
            </a:r>
            <a:r>
              <a:rPr lang="en-US" sz="2000" b="1" dirty="0"/>
              <a:t>and free prize </a:t>
            </a:r>
            <a:r>
              <a:rPr lang="en-US" sz="2000" b="1" dirty="0" smtClean="0"/>
              <a:t>draws such as contests, sweepstakes and games. </a:t>
            </a:r>
          </a:p>
          <a:p>
            <a:pPr marL="0" indent="0">
              <a:buNone/>
            </a:pPr>
            <a:endParaRPr lang="en-US" sz="2000" b="1" dirty="0" smtClean="0"/>
          </a:p>
          <a:p>
            <a:pPr marL="0" indent="0">
              <a:buNone/>
            </a:pPr>
            <a:r>
              <a:rPr lang="en-US" sz="2400" b="1" dirty="0" smtClean="0">
                <a:latin typeface="Arial Black" panose="020B0A04020102020204" pitchFamily="34" charset="0"/>
              </a:rPr>
              <a:t>Islamic </a:t>
            </a:r>
            <a:r>
              <a:rPr lang="en-US" sz="2400" b="1" dirty="0">
                <a:latin typeface="Arial Black" panose="020B0A04020102020204" pitchFamily="34" charset="0"/>
              </a:rPr>
              <a:t>View:</a:t>
            </a:r>
          </a:p>
          <a:p>
            <a:pPr marL="0" indent="0">
              <a:buNone/>
            </a:pPr>
            <a:r>
              <a:rPr lang="en-US" sz="2000" b="1" dirty="0" smtClean="0"/>
              <a:t>Before launching this type of sales promotion, it is better to collect sufficient information for its acceptability by the public. Furthermore, it is better also to seek legal opinion from the Muslim jurists of the specific country to acquired proper </a:t>
            </a:r>
            <a:r>
              <a:rPr lang="en-US" sz="2000" b="1" dirty="0" err="1" smtClean="0"/>
              <a:t>Shari’ah</a:t>
            </a:r>
            <a:r>
              <a:rPr lang="en-US" sz="2000" b="1" dirty="0" smtClean="0"/>
              <a:t> guidance.</a:t>
            </a:r>
          </a:p>
          <a:p>
            <a:pPr marL="0" indent="0">
              <a:buNone/>
            </a:pPr>
            <a:endParaRPr lang="en-US" sz="2000" b="1" dirty="0" smtClean="0"/>
          </a:p>
          <a:p>
            <a:pPr marL="0" indent="0">
              <a:buNone/>
            </a:pPr>
            <a:r>
              <a:rPr lang="en-US" sz="2000" b="1" dirty="0" smtClean="0"/>
              <a:t>All these kinds of competitions and its associated prizes are allowed and deemed as acceptable as long as they have been screened properly by </a:t>
            </a:r>
            <a:r>
              <a:rPr lang="en-US" sz="2000" b="1" dirty="0" err="1" smtClean="0"/>
              <a:t>Shari’ah</a:t>
            </a:r>
            <a:r>
              <a:rPr lang="en-US" sz="2000" b="1" dirty="0" smtClean="0"/>
              <a:t> scholars and there is no betting from the participants nor any extra payments from the customers in entering the draws. It should be just free gifts at the discretion of the seller.</a:t>
            </a:r>
          </a:p>
          <a:p>
            <a:pPr marL="0" indent="0">
              <a:buNone/>
            </a:pPr>
            <a:endParaRPr lang="en-US" sz="2000" b="1" dirty="0"/>
          </a:p>
          <a:p>
            <a:pPr marL="0" indent="0">
              <a:buNone/>
            </a:pPr>
            <a:r>
              <a:rPr lang="en-US" sz="2000" b="1" dirty="0" smtClean="0"/>
              <a:t>The use of Random drawing is acceptable in </a:t>
            </a:r>
            <a:r>
              <a:rPr lang="en-US" sz="2000" b="1" dirty="0"/>
              <a:t>I</a:t>
            </a:r>
            <a:r>
              <a:rPr lang="en-US" sz="2000" b="1" dirty="0" smtClean="0"/>
              <a:t>slam </a:t>
            </a:r>
            <a:r>
              <a:rPr lang="en-US" sz="2000" b="1" dirty="0" smtClean="0"/>
              <a:t>as illustrated in the Qur’an, (3: 44) (37:141)</a:t>
            </a:r>
            <a:endParaRPr lang="en-US" sz="2000" b="1" dirty="0"/>
          </a:p>
        </p:txBody>
      </p:sp>
    </p:spTree>
    <p:extLst>
      <p:ext uri="{BB962C8B-B14F-4D97-AF65-F5344CB8AC3E}">
        <p14:creationId xmlns:p14="http://schemas.microsoft.com/office/powerpoint/2010/main" val="1898799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Black" panose="020B0A04020102020204" pitchFamily="34" charset="0"/>
              </a:rPr>
              <a:t>D. Personal Selling</a:t>
            </a:r>
            <a:endParaRPr lang="en-US" sz="2800" b="1" dirty="0">
              <a:latin typeface="Arial Black" panose="020B0A04020102020204" pitchFamily="34" charset="0"/>
            </a:endParaRPr>
          </a:p>
        </p:txBody>
      </p:sp>
      <p:sp>
        <p:nvSpPr>
          <p:cNvPr id="3" name="Content Placeholder 2"/>
          <p:cNvSpPr>
            <a:spLocks noGrp="1"/>
          </p:cNvSpPr>
          <p:nvPr>
            <p:ph idx="1"/>
          </p:nvPr>
        </p:nvSpPr>
        <p:spPr>
          <a:xfrm>
            <a:off x="381000" y="1219200"/>
            <a:ext cx="8001000" cy="5257800"/>
          </a:xfrm>
        </p:spPr>
        <p:txBody>
          <a:bodyPr>
            <a:normAutofit fontScale="92500" lnSpcReduction="10000"/>
          </a:bodyPr>
          <a:lstStyle/>
          <a:p>
            <a:r>
              <a:rPr lang="en-US" sz="2000" b="1" dirty="0" smtClean="0"/>
              <a:t>Truthfulness and honesty are the cornerstone of Islamic ethics on personal selling. Thus swearing, coercion, deception, cheating and false testimonies are the elements that are categorically condemned in Islam.</a:t>
            </a:r>
          </a:p>
          <a:p>
            <a:endParaRPr lang="en-US" sz="2000" b="1" dirty="0"/>
          </a:p>
          <a:p>
            <a:r>
              <a:rPr lang="en-US" sz="2000" b="1" dirty="0" smtClean="0"/>
              <a:t>Terence(ibid; p. 211) – acknowledged that ‘building long term relationship with customers can not be accomplished with deceit, misrepresentation or undependable behavior.”</a:t>
            </a:r>
          </a:p>
          <a:p>
            <a:endParaRPr lang="en-US" sz="2000" b="1" dirty="0"/>
          </a:p>
          <a:p>
            <a:r>
              <a:rPr lang="en-US" sz="2000" b="1" dirty="0" smtClean="0"/>
              <a:t>Islamic Guidance on Interpersonal Communication</a:t>
            </a:r>
            <a:r>
              <a:rPr lang="en-US" sz="2000" b="1" dirty="0" smtClean="0"/>
              <a:t>:</a:t>
            </a:r>
          </a:p>
          <a:p>
            <a:endParaRPr lang="en-US" sz="2000" b="1" dirty="0" smtClean="0"/>
          </a:p>
          <a:p>
            <a:pPr>
              <a:buFont typeface="Wingdings" panose="05000000000000000000" pitchFamily="2" charset="2"/>
              <a:buChar char="q"/>
            </a:pPr>
            <a:r>
              <a:rPr lang="en-US" sz="1700" b="1" dirty="0" smtClean="0"/>
              <a:t>“…speak to them kindly and words of honest advice…”(4:5)             (</a:t>
            </a:r>
            <a:r>
              <a:rPr lang="en-US" sz="1700" b="1" dirty="0" err="1"/>
              <a:t>Q</a:t>
            </a:r>
            <a:r>
              <a:rPr lang="en-US" sz="1700" b="1" dirty="0" err="1" smtClean="0"/>
              <a:t>awlan</a:t>
            </a:r>
            <a:r>
              <a:rPr lang="en-US" sz="1700" b="1" dirty="0" smtClean="0"/>
              <a:t>  </a:t>
            </a:r>
            <a:r>
              <a:rPr lang="en-US" sz="1700" b="1" dirty="0" err="1" smtClean="0"/>
              <a:t>ma’aru</a:t>
            </a:r>
            <a:r>
              <a:rPr lang="en-US" sz="1700" b="1" dirty="0" smtClean="0"/>
              <a:t>-fan)</a:t>
            </a:r>
          </a:p>
          <a:p>
            <a:pPr>
              <a:buFont typeface="Wingdings" panose="05000000000000000000" pitchFamily="2" charset="2"/>
              <a:buChar char="q"/>
            </a:pPr>
            <a:r>
              <a:rPr lang="en-US" sz="1700" b="1" dirty="0" smtClean="0"/>
              <a:t>“… speak to them kindly and pleasing words…” (4:8)                          (</a:t>
            </a:r>
            <a:r>
              <a:rPr lang="en-US" sz="1700" b="1" dirty="0" err="1" smtClean="0"/>
              <a:t>Qawlan</a:t>
            </a:r>
            <a:r>
              <a:rPr lang="en-US" sz="1700" b="1" dirty="0" smtClean="0"/>
              <a:t> </a:t>
            </a:r>
            <a:r>
              <a:rPr lang="en-US" sz="1700" b="1" dirty="0" err="1" smtClean="0"/>
              <a:t>Ma’aru</a:t>
            </a:r>
            <a:r>
              <a:rPr lang="en-US" sz="1700" b="1" dirty="0" smtClean="0"/>
              <a:t>-fan)</a:t>
            </a:r>
          </a:p>
          <a:p>
            <a:pPr>
              <a:buFont typeface="Wingdings" panose="05000000000000000000" pitchFamily="2" charset="2"/>
              <a:buChar char="q"/>
            </a:pPr>
            <a:r>
              <a:rPr lang="en-US" sz="1700" b="1" dirty="0" smtClean="0"/>
              <a:t>“…speak the truth and proper words….” (4:9)                                       (</a:t>
            </a:r>
            <a:r>
              <a:rPr lang="en-US" sz="1700" b="1" dirty="0" err="1"/>
              <a:t>Q</a:t>
            </a:r>
            <a:r>
              <a:rPr lang="en-US" sz="1700" b="1" dirty="0" err="1" smtClean="0"/>
              <a:t>awlan</a:t>
            </a:r>
            <a:r>
              <a:rPr lang="en-US" sz="1700" b="1" dirty="0" smtClean="0"/>
              <a:t> </a:t>
            </a:r>
            <a:r>
              <a:rPr lang="en-US" sz="1700" b="1" dirty="0" err="1" smtClean="0"/>
              <a:t>Sadiydan</a:t>
            </a:r>
            <a:r>
              <a:rPr lang="en-US" sz="1700" b="1" dirty="0" smtClean="0"/>
              <a:t>)</a:t>
            </a:r>
          </a:p>
          <a:p>
            <a:pPr>
              <a:buFont typeface="Wingdings" panose="05000000000000000000" pitchFamily="2" charset="2"/>
              <a:buChar char="q"/>
            </a:pPr>
            <a:r>
              <a:rPr lang="en-US" sz="1700" b="1" dirty="0" smtClean="0"/>
              <a:t>“…say to them profound words touching their very souls…” (4:63) (</a:t>
            </a:r>
            <a:r>
              <a:rPr lang="en-US" sz="1700" b="1" dirty="0" err="1" smtClean="0"/>
              <a:t>Qawlan</a:t>
            </a:r>
            <a:r>
              <a:rPr lang="en-US" sz="1700" b="1" dirty="0" smtClean="0"/>
              <a:t> </a:t>
            </a:r>
            <a:r>
              <a:rPr lang="en-US" sz="1700" b="1" dirty="0" err="1" smtClean="0"/>
              <a:t>Baliyghan</a:t>
            </a:r>
            <a:r>
              <a:rPr lang="en-US" sz="1700" b="1" dirty="0" smtClean="0"/>
              <a:t>)</a:t>
            </a:r>
          </a:p>
          <a:p>
            <a:pPr>
              <a:buFont typeface="Wingdings" panose="05000000000000000000" pitchFamily="2" charset="2"/>
              <a:buChar char="q"/>
            </a:pPr>
            <a:r>
              <a:rPr lang="en-US" sz="1700" b="1" dirty="0" smtClean="0"/>
              <a:t>“…always address them in gracious words….” (17:23)                         (</a:t>
            </a:r>
            <a:r>
              <a:rPr lang="en-US" sz="1700" b="1" dirty="0" err="1" smtClean="0"/>
              <a:t>Qawlan</a:t>
            </a:r>
            <a:r>
              <a:rPr lang="en-US" sz="1700" b="1" dirty="0" smtClean="0"/>
              <a:t> </a:t>
            </a:r>
            <a:r>
              <a:rPr lang="en-US" sz="1700" b="1" dirty="0" err="1" smtClean="0"/>
              <a:t>Kariyman</a:t>
            </a:r>
            <a:r>
              <a:rPr lang="en-US" sz="1700" b="1" dirty="0" smtClean="0"/>
              <a:t>)</a:t>
            </a:r>
          </a:p>
          <a:p>
            <a:pPr>
              <a:buFont typeface="Wingdings" panose="05000000000000000000" pitchFamily="2" charset="2"/>
              <a:buChar char="q"/>
            </a:pPr>
            <a:r>
              <a:rPr lang="en-US" sz="1700" b="1" dirty="0" smtClean="0"/>
              <a:t>“… speak to him with gentle words……” (20:44)                                    (</a:t>
            </a:r>
            <a:r>
              <a:rPr lang="en-US" sz="1700" b="1" dirty="0" err="1" smtClean="0"/>
              <a:t>Qawlan</a:t>
            </a:r>
            <a:r>
              <a:rPr lang="en-US" sz="1700" b="1" dirty="0" smtClean="0"/>
              <a:t> </a:t>
            </a:r>
            <a:r>
              <a:rPr lang="en-US" sz="1700" b="1" dirty="0" err="1" smtClean="0"/>
              <a:t>Layyinan</a:t>
            </a:r>
            <a:r>
              <a:rPr lang="en-US" sz="1700" b="1" dirty="0" smtClean="0"/>
              <a:t>)</a:t>
            </a:r>
          </a:p>
          <a:p>
            <a:pPr>
              <a:buFont typeface="Wingdings" panose="05000000000000000000" pitchFamily="2" charset="2"/>
              <a:buChar char="q"/>
            </a:pPr>
            <a:r>
              <a:rPr lang="en-US" sz="1700" b="1" dirty="0" smtClean="0"/>
              <a:t>“… speak to them gently and well meaning…” (17:28)                         (</a:t>
            </a:r>
            <a:r>
              <a:rPr lang="en-US" sz="1700" b="1" dirty="0" err="1" smtClean="0"/>
              <a:t>Qawlan</a:t>
            </a:r>
            <a:r>
              <a:rPr lang="en-US" sz="1700" b="1" dirty="0" smtClean="0"/>
              <a:t> </a:t>
            </a:r>
            <a:r>
              <a:rPr lang="en-US" sz="1700" b="1" dirty="0" err="1"/>
              <a:t>M</a:t>
            </a:r>
            <a:r>
              <a:rPr lang="en-US" sz="1700" b="1" dirty="0" err="1" smtClean="0"/>
              <a:t>aysu</a:t>
            </a:r>
            <a:r>
              <a:rPr lang="en-US" sz="1700" b="1" dirty="0" smtClean="0"/>
              <a:t>-ran)</a:t>
            </a:r>
          </a:p>
          <a:p>
            <a:pPr>
              <a:buFont typeface="Wingdings" panose="05000000000000000000" pitchFamily="2" charset="2"/>
              <a:buChar char="q"/>
            </a:pPr>
            <a:r>
              <a:rPr lang="en-US" sz="1700" b="1" dirty="0" smtClean="0"/>
              <a:t>“…speak it properly in decent words….” (2:235)                                    (</a:t>
            </a:r>
            <a:r>
              <a:rPr lang="en-US" sz="1700" b="1" dirty="0" err="1" smtClean="0"/>
              <a:t>Qawlan</a:t>
            </a:r>
            <a:r>
              <a:rPr lang="en-US" sz="1700" b="1" dirty="0" smtClean="0"/>
              <a:t> </a:t>
            </a:r>
            <a:r>
              <a:rPr lang="en-US" sz="1700" b="1" dirty="0" err="1" smtClean="0"/>
              <a:t>Ma’aru</a:t>
            </a:r>
            <a:r>
              <a:rPr lang="en-US" sz="1700" b="1" dirty="0" smtClean="0"/>
              <a:t>-fan)</a:t>
            </a:r>
            <a:endParaRPr lang="en-US" sz="1700" b="1" dirty="0" smtClean="0"/>
          </a:p>
          <a:p>
            <a:pPr>
              <a:buFont typeface="Wingdings" panose="05000000000000000000" pitchFamily="2" charset="2"/>
              <a:buChar char="q"/>
            </a:pPr>
            <a:endParaRPr lang="en-US" sz="2000" b="1" dirty="0"/>
          </a:p>
        </p:txBody>
      </p:sp>
    </p:spTree>
    <p:extLst>
      <p:ext uri="{BB962C8B-B14F-4D97-AF65-F5344CB8AC3E}">
        <p14:creationId xmlns:p14="http://schemas.microsoft.com/office/powerpoint/2010/main" val="770967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Black" panose="020B0A04020102020204" pitchFamily="34" charset="0"/>
              </a:rPr>
              <a:t>Conclusion</a:t>
            </a:r>
            <a:endParaRPr lang="en-US" sz="2800" dirty="0">
              <a:latin typeface="Arial Black" panose="020B0A04020102020204" pitchFamily="34" charset="0"/>
            </a:endParaRPr>
          </a:p>
        </p:txBody>
      </p:sp>
      <p:sp>
        <p:nvSpPr>
          <p:cNvPr id="3" name="Content Placeholder 2"/>
          <p:cNvSpPr>
            <a:spLocks noGrp="1"/>
          </p:cNvSpPr>
          <p:nvPr>
            <p:ph idx="1"/>
          </p:nvPr>
        </p:nvSpPr>
        <p:spPr>
          <a:xfrm>
            <a:off x="838200" y="1600200"/>
            <a:ext cx="7315200" cy="4525963"/>
          </a:xfrm>
        </p:spPr>
        <p:txBody>
          <a:bodyPr>
            <a:normAutofit/>
          </a:bodyPr>
          <a:lstStyle/>
          <a:p>
            <a:r>
              <a:rPr lang="en-US" sz="2000" b="1" dirty="0" smtClean="0"/>
              <a:t>Islam to reform marketing practices. These reforms sought to purify the market from practices that are considered by Islamic Ideals of fair play, honesty, justice, and generosity as unethical. Thus, Islam has extended morality to the marketplace. </a:t>
            </a:r>
          </a:p>
          <a:p>
            <a:endParaRPr lang="en-US" sz="2000" b="1" dirty="0"/>
          </a:p>
          <a:p>
            <a:r>
              <a:rPr lang="en-US" sz="2000" b="1" dirty="0" smtClean="0"/>
              <a:t>These reforms are covering all aspects of marketing practices from products that can be offered to the market to promotional behavior to be pursued.</a:t>
            </a:r>
            <a:endParaRPr lang="en-US" sz="2000" b="1" dirty="0"/>
          </a:p>
        </p:txBody>
      </p:sp>
    </p:spTree>
    <p:extLst>
      <p:ext uri="{BB962C8B-B14F-4D97-AF65-F5344CB8AC3E}">
        <p14:creationId xmlns:p14="http://schemas.microsoft.com/office/powerpoint/2010/main" val="77779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Arial Black" panose="020B0A04020102020204" pitchFamily="34" charset="0"/>
              </a:rPr>
              <a:t>Relevance of the </a:t>
            </a:r>
            <a:r>
              <a:rPr lang="en-US" sz="2800" b="1" dirty="0" err="1" smtClean="0">
                <a:latin typeface="Arial Black" panose="020B0A04020102020204" pitchFamily="34" charset="0"/>
              </a:rPr>
              <a:t>Shari’ah</a:t>
            </a:r>
            <a:r>
              <a:rPr lang="en-US" sz="2800" b="1" dirty="0" smtClean="0">
                <a:latin typeface="Arial Black" panose="020B0A04020102020204" pitchFamily="34" charset="0"/>
              </a:rPr>
              <a:t> Compliant Marketing Communications</a:t>
            </a:r>
            <a:endParaRPr lang="en-US" sz="2800" b="1" dirty="0">
              <a:latin typeface="Arial Black" panose="020B0A04020102020204" pitchFamily="34" charset="0"/>
            </a:endParaRPr>
          </a:p>
        </p:txBody>
      </p:sp>
      <p:sp>
        <p:nvSpPr>
          <p:cNvPr id="3" name="Content Placeholder 2"/>
          <p:cNvSpPr>
            <a:spLocks noGrp="1"/>
          </p:cNvSpPr>
          <p:nvPr>
            <p:ph idx="1"/>
          </p:nvPr>
        </p:nvSpPr>
        <p:spPr>
          <a:xfrm>
            <a:off x="228600" y="1371600"/>
            <a:ext cx="8077200" cy="5334000"/>
          </a:xfrm>
        </p:spPr>
        <p:txBody>
          <a:bodyPr>
            <a:noAutofit/>
          </a:bodyPr>
          <a:lstStyle/>
          <a:p>
            <a:r>
              <a:rPr lang="en-US" sz="2000" b="1" dirty="0" smtClean="0"/>
              <a:t>Muslim markets are characterized by distinct needs compared to </a:t>
            </a:r>
            <a:endParaRPr lang="en-US" sz="2000" b="1" dirty="0" smtClean="0"/>
          </a:p>
          <a:p>
            <a:pPr marL="114300" indent="0">
              <a:buNone/>
            </a:pPr>
            <a:r>
              <a:rPr lang="en-US" sz="2000" b="1" dirty="0" smtClean="0"/>
              <a:t>    other </a:t>
            </a:r>
            <a:r>
              <a:rPr lang="en-US" sz="2000" b="1" dirty="0" smtClean="0"/>
              <a:t>markets, as they are governed by </a:t>
            </a:r>
            <a:r>
              <a:rPr lang="en-US" sz="2000" b="1" i="1" dirty="0" err="1" smtClean="0"/>
              <a:t>Shari’ah</a:t>
            </a:r>
            <a:r>
              <a:rPr lang="en-US" sz="2000" b="1" dirty="0"/>
              <a:t> </a:t>
            </a:r>
            <a:r>
              <a:rPr lang="en-US" sz="2000" b="1" dirty="0" smtClean="0"/>
              <a:t>– based values. </a:t>
            </a:r>
          </a:p>
          <a:p>
            <a:endParaRPr lang="en-US" sz="2000" b="1" dirty="0"/>
          </a:p>
          <a:p>
            <a:r>
              <a:rPr lang="en-US" sz="2000" b="1" dirty="0" smtClean="0"/>
              <a:t>In as much as </a:t>
            </a:r>
            <a:r>
              <a:rPr lang="en-US" sz="2000" b="1" i="1" dirty="0" err="1" smtClean="0"/>
              <a:t>Shari’ah</a:t>
            </a:r>
            <a:r>
              <a:rPr lang="en-US" sz="2000" b="1" dirty="0" smtClean="0"/>
              <a:t> is concerned, it covers every aspect of </a:t>
            </a:r>
            <a:r>
              <a:rPr lang="en-US" sz="2000" b="1" dirty="0" smtClean="0"/>
              <a:t>Muslim  </a:t>
            </a:r>
            <a:r>
              <a:rPr lang="en-US" sz="2000" b="1" dirty="0" smtClean="0"/>
              <a:t>life, for example:</a:t>
            </a:r>
          </a:p>
          <a:p>
            <a:pPr marL="0" indent="0">
              <a:buNone/>
            </a:pPr>
            <a:endParaRPr lang="en-US" sz="2000" b="1" dirty="0" smtClean="0"/>
          </a:p>
          <a:p>
            <a:pPr lvl="1">
              <a:buFont typeface="Wingdings" panose="05000000000000000000" pitchFamily="2" charset="2"/>
              <a:buChar char="q"/>
            </a:pPr>
            <a:r>
              <a:rPr lang="en-US" sz="1600" b="1" dirty="0" smtClean="0"/>
              <a:t>To accept/ utilize Lottery is to violate Quranic injunctions on gambling. </a:t>
            </a:r>
          </a:p>
          <a:p>
            <a:pPr marL="457200" lvl="1" indent="0">
              <a:buNone/>
            </a:pPr>
            <a:endParaRPr lang="en-US" sz="1600" b="1" dirty="0" smtClean="0"/>
          </a:p>
          <a:p>
            <a:pPr lvl="1">
              <a:buFont typeface="Wingdings" panose="05000000000000000000" pitchFamily="2" charset="2"/>
              <a:buChar char="q"/>
            </a:pPr>
            <a:r>
              <a:rPr lang="en-US" sz="1600" b="1" dirty="0" smtClean="0"/>
              <a:t>To accept/ utilize sexual appeal in advertisements is to breach Quranic </a:t>
            </a:r>
            <a:endParaRPr lang="en-US" sz="1600" b="1" dirty="0" smtClean="0"/>
          </a:p>
          <a:p>
            <a:pPr marL="411480" lvl="1" indent="0">
              <a:buNone/>
            </a:pPr>
            <a:r>
              <a:rPr lang="en-US" sz="1600" b="1" dirty="0"/>
              <a:t> </a:t>
            </a:r>
            <a:r>
              <a:rPr lang="en-US" sz="1600" b="1" dirty="0" smtClean="0"/>
              <a:t>    </a:t>
            </a:r>
            <a:r>
              <a:rPr lang="en-US" sz="1600" b="1" dirty="0" smtClean="0"/>
              <a:t>injunctions </a:t>
            </a:r>
            <a:r>
              <a:rPr lang="en-US" sz="1600" b="1" dirty="0" smtClean="0"/>
              <a:t>on decency and modesty. </a:t>
            </a:r>
          </a:p>
          <a:p>
            <a:pPr marL="457200" lvl="1" indent="0">
              <a:buNone/>
            </a:pPr>
            <a:endParaRPr lang="en-US" sz="1600" b="1" dirty="0" smtClean="0"/>
          </a:p>
          <a:p>
            <a:pPr lvl="1">
              <a:buFont typeface="Wingdings" panose="05000000000000000000" pitchFamily="2" charset="2"/>
              <a:buChar char="q"/>
            </a:pPr>
            <a:r>
              <a:rPr lang="en-US" sz="1600" b="1" dirty="0" smtClean="0"/>
              <a:t>To accept/ utilize the intrusion of homes  and people’s personal computers is to </a:t>
            </a:r>
            <a:endParaRPr lang="en-US" sz="1600" b="1" dirty="0" smtClean="0"/>
          </a:p>
          <a:p>
            <a:pPr marL="411480" lvl="1" indent="0">
              <a:buNone/>
            </a:pPr>
            <a:r>
              <a:rPr lang="en-US" sz="1600" b="1" dirty="0"/>
              <a:t> </a:t>
            </a:r>
            <a:r>
              <a:rPr lang="en-US" sz="1600" b="1" dirty="0" smtClean="0"/>
              <a:t>    </a:t>
            </a:r>
            <a:r>
              <a:rPr lang="en-US" sz="1600" b="1" dirty="0" smtClean="0"/>
              <a:t>violate </a:t>
            </a:r>
            <a:r>
              <a:rPr lang="en-US" sz="1600" b="1" dirty="0" smtClean="0"/>
              <a:t>the Qur’anic injunctions on Privacy laws and sacredness and sanctity of </a:t>
            </a:r>
            <a:r>
              <a:rPr lang="en-US" sz="1600" b="1" dirty="0" smtClean="0"/>
              <a:t>      </a:t>
            </a:r>
          </a:p>
          <a:p>
            <a:pPr marL="411480" lvl="1" indent="0">
              <a:buNone/>
            </a:pPr>
            <a:r>
              <a:rPr lang="en-US" sz="1600" b="1" dirty="0"/>
              <a:t> </a:t>
            </a:r>
            <a:r>
              <a:rPr lang="en-US" sz="1600" b="1" dirty="0" smtClean="0"/>
              <a:t>    </a:t>
            </a:r>
            <a:r>
              <a:rPr lang="en-US" sz="1600" b="1" dirty="0" smtClean="0"/>
              <a:t>houses</a:t>
            </a:r>
            <a:r>
              <a:rPr lang="en-US" sz="1600" b="1" dirty="0" smtClean="0"/>
              <a:t>. </a:t>
            </a:r>
          </a:p>
          <a:p>
            <a:pPr marL="457200" lvl="1" indent="0">
              <a:buNone/>
            </a:pPr>
            <a:endParaRPr lang="en-US" sz="1600" b="1" dirty="0" smtClean="0"/>
          </a:p>
          <a:p>
            <a:pPr lvl="1">
              <a:buFont typeface="Wingdings" panose="05000000000000000000" pitchFamily="2" charset="2"/>
              <a:buChar char="q"/>
            </a:pPr>
            <a:r>
              <a:rPr lang="en-US" sz="1600" b="1" dirty="0" smtClean="0"/>
              <a:t>To accept luxurious packaging is to violate </a:t>
            </a:r>
            <a:r>
              <a:rPr lang="en-US" sz="1600" b="1" dirty="0"/>
              <a:t>Q</a:t>
            </a:r>
            <a:r>
              <a:rPr lang="en-US" sz="1600" b="1" dirty="0" smtClean="0"/>
              <a:t>uranic injunctions on excessiveness. </a:t>
            </a:r>
            <a:endParaRPr lang="en-US" sz="1600" b="1" dirty="0"/>
          </a:p>
          <a:p>
            <a:pPr marL="457200" lvl="1" indent="0">
              <a:buNone/>
            </a:pPr>
            <a:r>
              <a:rPr lang="en-US" sz="1600" b="1" dirty="0" smtClean="0"/>
              <a:t>The list is endless.       </a:t>
            </a:r>
            <a:endParaRPr lang="en-US" sz="1600" b="1" dirty="0"/>
          </a:p>
        </p:txBody>
      </p:sp>
    </p:spTree>
    <p:extLst>
      <p:ext uri="{BB962C8B-B14F-4D97-AF65-F5344CB8AC3E}">
        <p14:creationId xmlns:p14="http://schemas.microsoft.com/office/powerpoint/2010/main" val="349944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Arial Black" panose="020B0A04020102020204" pitchFamily="34" charset="0"/>
              </a:rPr>
              <a:t>The Prophet as Market Reformer -1</a:t>
            </a:r>
            <a:endParaRPr lang="en-US" sz="2800" b="1" dirty="0">
              <a:latin typeface="Arial Black" panose="020B0A04020102020204" pitchFamily="34" charset="0"/>
            </a:endParaRPr>
          </a:p>
        </p:txBody>
      </p:sp>
      <p:sp>
        <p:nvSpPr>
          <p:cNvPr id="3" name="Content Placeholder 2"/>
          <p:cNvSpPr>
            <a:spLocks noGrp="1"/>
          </p:cNvSpPr>
          <p:nvPr>
            <p:ph idx="1"/>
          </p:nvPr>
        </p:nvSpPr>
        <p:spPr/>
        <p:txBody>
          <a:bodyPr>
            <a:noAutofit/>
          </a:bodyPr>
          <a:lstStyle/>
          <a:p>
            <a:r>
              <a:rPr lang="en-US" sz="2000" b="1" dirty="0" smtClean="0"/>
              <a:t>The existence of the domestic and international trade at the time of the Prophet implies the existence of marketing communication.</a:t>
            </a:r>
          </a:p>
          <a:p>
            <a:pPr marL="0" indent="0">
              <a:buNone/>
            </a:pPr>
            <a:endParaRPr lang="en-US" sz="2000" b="1" dirty="0" smtClean="0"/>
          </a:p>
          <a:p>
            <a:r>
              <a:rPr lang="en-US" sz="2000" b="1" dirty="0" smtClean="0"/>
              <a:t>There was famous markets such as  ‘</a:t>
            </a:r>
            <a:r>
              <a:rPr lang="en-US" sz="2000" b="1" i="1" dirty="0" err="1" smtClean="0"/>
              <a:t>Ukkaz</a:t>
            </a:r>
            <a:r>
              <a:rPr lang="en-US" sz="2000" b="1" i="1" dirty="0" smtClean="0"/>
              <a:t>, </a:t>
            </a:r>
            <a:r>
              <a:rPr lang="en-US" sz="2000" b="1" i="1" dirty="0" err="1" smtClean="0"/>
              <a:t>Majannah</a:t>
            </a:r>
            <a:r>
              <a:rPr lang="en-US" sz="2000" b="1" dirty="0" smtClean="0"/>
              <a:t> and </a:t>
            </a:r>
            <a:r>
              <a:rPr lang="en-US" sz="2000" b="1" i="1" dirty="0" err="1"/>
              <a:t>D</a:t>
            </a:r>
            <a:r>
              <a:rPr lang="en-US" sz="2000" b="1" i="1" dirty="0" err="1" smtClean="0"/>
              <a:t>hul</a:t>
            </a:r>
            <a:r>
              <a:rPr lang="en-US" sz="2000" b="1" i="1" dirty="0" smtClean="0"/>
              <a:t> al-</a:t>
            </a:r>
            <a:r>
              <a:rPr lang="en-US" sz="2000" b="1" i="1" dirty="0" err="1"/>
              <a:t>M</a:t>
            </a:r>
            <a:r>
              <a:rPr lang="en-US" sz="2000" b="1" i="1" dirty="0" err="1" smtClean="0"/>
              <a:t>ajaz</a:t>
            </a:r>
            <a:r>
              <a:rPr lang="en-US" sz="2000" b="1" dirty="0" smtClean="0"/>
              <a:t> in pre </a:t>
            </a:r>
            <a:r>
              <a:rPr lang="en-US" sz="2000" b="1" dirty="0"/>
              <a:t>I</a:t>
            </a:r>
            <a:r>
              <a:rPr lang="en-US" sz="2000" b="1" dirty="0" smtClean="0"/>
              <a:t>slamic Arabia.</a:t>
            </a:r>
          </a:p>
          <a:p>
            <a:pPr marL="0" indent="0">
              <a:buNone/>
            </a:pPr>
            <a:endParaRPr lang="en-US" sz="2000" b="1" dirty="0" smtClean="0"/>
          </a:p>
          <a:p>
            <a:r>
              <a:rPr lang="en-US" sz="2000" b="1" dirty="0" smtClean="0"/>
              <a:t>He guided marketing and consumer behavior through his teachings. He also set standards in guiding production behavior.</a:t>
            </a:r>
          </a:p>
          <a:p>
            <a:endParaRPr lang="en-US" sz="2000" b="1" dirty="0"/>
          </a:p>
          <a:p>
            <a:r>
              <a:rPr lang="en-US" sz="2000" b="1" dirty="0" smtClean="0"/>
              <a:t>He used to visit the marketplace to check what is going on and ensure smooth implementation of Business ethical codes.</a:t>
            </a:r>
          </a:p>
          <a:p>
            <a:endParaRPr lang="en-US" sz="2000" b="1" dirty="0" smtClean="0"/>
          </a:p>
          <a:p>
            <a:r>
              <a:rPr lang="en-US" sz="2000" b="1" dirty="0" smtClean="0"/>
              <a:t>He travelled for Business purposes three times in his life. </a:t>
            </a:r>
            <a:endParaRPr lang="en-US" sz="2000" b="1" dirty="0"/>
          </a:p>
        </p:txBody>
      </p:sp>
    </p:spTree>
    <p:extLst>
      <p:ext uri="{BB962C8B-B14F-4D97-AF65-F5344CB8AC3E}">
        <p14:creationId xmlns:p14="http://schemas.microsoft.com/office/powerpoint/2010/main" val="964526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latin typeface="Arial Black" panose="020B0A04020102020204" pitchFamily="34" charset="0"/>
              </a:rPr>
              <a:t>The Prophet as Market </a:t>
            </a:r>
            <a:r>
              <a:rPr lang="en-US" sz="2800" b="1" dirty="0" smtClean="0">
                <a:latin typeface="Arial Black" panose="020B0A04020102020204" pitchFamily="34" charset="0"/>
              </a:rPr>
              <a:t>Reformer -2</a:t>
            </a:r>
            <a:br>
              <a:rPr lang="en-US" sz="2800" b="1" dirty="0" smtClean="0">
                <a:latin typeface="Arial Black" panose="020B0A04020102020204" pitchFamily="34" charset="0"/>
              </a:rPr>
            </a:br>
            <a:r>
              <a:rPr lang="en-US" sz="2800" b="1" dirty="0" smtClean="0">
                <a:latin typeface="Arial Black" panose="020B0A04020102020204" pitchFamily="34" charset="0"/>
              </a:rPr>
              <a:t>Prophet’s Teachings </a:t>
            </a:r>
            <a:endParaRPr lang="en-US" sz="2800" dirty="0"/>
          </a:p>
        </p:txBody>
      </p:sp>
      <p:sp>
        <p:nvSpPr>
          <p:cNvPr id="3" name="Content Placeholder 2"/>
          <p:cNvSpPr>
            <a:spLocks noGrp="1"/>
          </p:cNvSpPr>
          <p:nvPr>
            <p:ph idx="1"/>
          </p:nvPr>
        </p:nvSpPr>
        <p:spPr>
          <a:xfrm>
            <a:off x="457200" y="1447800"/>
            <a:ext cx="7620000" cy="5257800"/>
          </a:xfrm>
        </p:spPr>
        <p:txBody>
          <a:bodyPr>
            <a:normAutofit fontScale="92500"/>
          </a:bodyPr>
          <a:lstStyle/>
          <a:p>
            <a:r>
              <a:rPr lang="en-US" sz="2000" b="1" i="1" dirty="0" smtClean="0"/>
              <a:t>“Allah Guides not profligate liar.” (40:28); “May liars perish.” (51: 10)</a:t>
            </a:r>
            <a:r>
              <a:rPr lang="en-US" sz="2000" i="1" dirty="0" smtClean="0"/>
              <a:t> </a:t>
            </a:r>
          </a:p>
          <a:p>
            <a:pPr marL="0" indent="0">
              <a:buNone/>
            </a:pPr>
            <a:r>
              <a:rPr lang="en-US" sz="2000" i="1" dirty="0"/>
              <a:t> </a:t>
            </a:r>
            <a:r>
              <a:rPr lang="en-US" sz="2000" i="1" dirty="0" smtClean="0"/>
              <a:t>      </a:t>
            </a:r>
            <a:r>
              <a:rPr lang="en-US" sz="2000" i="1" dirty="0" err="1" smtClean="0"/>
              <a:t>Kadhb</a:t>
            </a:r>
            <a:r>
              <a:rPr lang="en-US" sz="2000" i="1" dirty="0" smtClean="0"/>
              <a:t> literally means the opposite of truth – lie, false, cheat.</a:t>
            </a:r>
          </a:p>
          <a:p>
            <a:pPr marL="0" indent="0">
              <a:buNone/>
            </a:pPr>
            <a:endParaRPr lang="en-US" sz="2000" i="1" dirty="0"/>
          </a:p>
          <a:p>
            <a:r>
              <a:rPr lang="en-US" sz="2000" b="1" i="1" dirty="0" smtClean="0"/>
              <a:t>“O believers do not eat each other’s property by wrong means…” (4:29)</a:t>
            </a:r>
          </a:p>
          <a:p>
            <a:endParaRPr lang="en-US" sz="2000" i="1" dirty="0"/>
          </a:p>
          <a:p>
            <a:r>
              <a:rPr lang="en-US" sz="2000" i="1" dirty="0" smtClean="0"/>
              <a:t>“The Swearing may persuade the buyer to purchase the goods but that will be deprived of God’s blessing.” (</a:t>
            </a:r>
            <a:r>
              <a:rPr lang="en-US" sz="2000" i="1" dirty="0" err="1" smtClean="0"/>
              <a:t>Sahihil</a:t>
            </a:r>
            <a:r>
              <a:rPr lang="en-US" sz="2000" i="1" dirty="0" smtClean="0"/>
              <a:t> Bukhari)</a:t>
            </a:r>
          </a:p>
          <a:p>
            <a:endParaRPr lang="en-US" sz="2000" i="1" dirty="0" smtClean="0"/>
          </a:p>
          <a:p>
            <a:r>
              <a:rPr lang="en-US" sz="2000" i="1" dirty="0" smtClean="0"/>
              <a:t>“Both parties …if they speak the truth and make everything clear they will be blessed in their transactions, but if they tell a lie and conceal anything the blessing in their transaction will be blotted out.” (</a:t>
            </a:r>
            <a:r>
              <a:rPr lang="en-US" sz="2000" i="1" dirty="0" err="1" smtClean="0"/>
              <a:t>Sahihil</a:t>
            </a:r>
            <a:r>
              <a:rPr lang="en-US" sz="2000" i="1" dirty="0" smtClean="0"/>
              <a:t> Muslim) </a:t>
            </a:r>
          </a:p>
          <a:p>
            <a:endParaRPr lang="en-US" sz="2000" i="1" dirty="0"/>
          </a:p>
          <a:p>
            <a:r>
              <a:rPr lang="en-US" sz="2000" i="1" dirty="0" smtClean="0"/>
              <a:t>“It is illegal for one to sell a thing if one knows that it has defect unless one informs the buyer on defects.”  (</a:t>
            </a:r>
            <a:r>
              <a:rPr lang="en-US" sz="2000" i="1" dirty="0" err="1" smtClean="0"/>
              <a:t>Sahihil</a:t>
            </a:r>
            <a:r>
              <a:rPr lang="en-US" sz="2000" i="1" dirty="0" smtClean="0"/>
              <a:t> Bukhari)</a:t>
            </a:r>
            <a:endParaRPr lang="en-US" sz="2000" i="1" dirty="0"/>
          </a:p>
        </p:txBody>
      </p:sp>
    </p:spTree>
    <p:extLst>
      <p:ext uri="{BB962C8B-B14F-4D97-AF65-F5344CB8AC3E}">
        <p14:creationId xmlns:p14="http://schemas.microsoft.com/office/powerpoint/2010/main" val="193369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2800" dirty="0" smtClean="0">
                <a:latin typeface="Arial Black" panose="020B0A04020102020204" pitchFamily="34" charset="0"/>
              </a:rPr>
              <a:t>Marketing Mix</a:t>
            </a:r>
            <a:endParaRPr lang="en-US" sz="2800" dirty="0">
              <a:latin typeface="Arial Black" panose="020B0A04020102020204" pitchFamily="34" charset="0"/>
            </a:endParaRPr>
          </a:p>
        </p:txBody>
      </p:sp>
      <p:sp>
        <p:nvSpPr>
          <p:cNvPr id="3" name="Content Placeholder 2"/>
          <p:cNvSpPr>
            <a:spLocks noGrp="1"/>
          </p:cNvSpPr>
          <p:nvPr>
            <p:ph idx="1"/>
          </p:nvPr>
        </p:nvSpPr>
        <p:spPr>
          <a:xfrm>
            <a:off x="457200" y="914400"/>
            <a:ext cx="7924800" cy="5486400"/>
          </a:xfrm>
        </p:spPr>
        <p:txBody>
          <a:bodyPr>
            <a:normAutofit fontScale="92500" lnSpcReduction="10000"/>
          </a:bodyPr>
          <a:lstStyle/>
          <a:p>
            <a:r>
              <a:rPr lang="en-US" sz="2200" b="1" dirty="0" smtClean="0"/>
              <a:t>According to Jerome McCarthy, it is the combination of four Ps (Product, Price, Place, Promotion) and a fifth ‘P’, People (customers, competition, and employees), which are the basic building blocks of a marketing program. </a:t>
            </a:r>
            <a:r>
              <a:rPr lang="en-US" sz="1500" b="1" dirty="0" smtClean="0"/>
              <a:t>(Ref: Paul R. Smith, marketing Communication: an Integrated Approach, (London: </a:t>
            </a:r>
            <a:r>
              <a:rPr lang="en-US" sz="1500" b="1" dirty="0" err="1" smtClean="0"/>
              <a:t>Kogan</a:t>
            </a:r>
            <a:r>
              <a:rPr lang="en-US" sz="1500" b="1" dirty="0" smtClean="0"/>
              <a:t> Page Ltd, 1997,)  p 4-15</a:t>
            </a:r>
            <a:r>
              <a:rPr lang="en-US" sz="2200" b="1" dirty="0" smtClean="0"/>
              <a:t>)</a:t>
            </a:r>
          </a:p>
          <a:p>
            <a:pPr marL="0" indent="0">
              <a:buNone/>
            </a:pPr>
            <a:endParaRPr lang="en-US" sz="2200" b="1" dirty="0" smtClean="0"/>
          </a:p>
          <a:p>
            <a:r>
              <a:rPr lang="en-US" sz="2200" b="1" dirty="0" smtClean="0"/>
              <a:t>Smith (1997) (ibid) has regarded the fourth P, promotion as having its own mix of communication tools which consists of twelve elements:</a:t>
            </a:r>
          </a:p>
          <a:p>
            <a:pPr lvl="1">
              <a:buFont typeface="Wingdings" panose="05000000000000000000" pitchFamily="2" charset="2"/>
              <a:buChar char="q"/>
            </a:pPr>
            <a:r>
              <a:rPr lang="en-US" sz="1600" b="1" dirty="0" smtClean="0"/>
              <a:t>personal selling, </a:t>
            </a:r>
          </a:p>
          <a:p>
            <a:pPr lvl="1">
              <a:buFont typeface="Wingdings" panose="05000000000000000000" pitchFamily="2" charset="2"/>
              <a:buChar char="q"/>
            </a:pPr>
            <a:r>
              <a:rPr lang="en-US" sz="1600" b="1" dirty="0" smtClean="0"/>
              <a:t>advertising, </a:t>
            </a:r>
          </a:p>
          <a:p>
            <a:pPr lvl="1">
              <a:buFont typeface="Wingdings" panose="05000000000000000000" pitchFamily="2" charset="2"/>
              <a:buChar char="q"/>
            </a:pPr>
            <a:r>
              <a:rPr lang="en-US" sz="1600" b="1" dirty="0" smtClean="0"/>
              <a:t>sales promotion, </a:t>
            </a:r>
          </a:p>
          <a:p>
            <a:pPr lvl="1">
              <a:buFont typeface="Wingdings" panose="05000000000000000000" pitchFamily="2" charset="2"/>
              <a:buChar char="q"/>
            </a:pPr>
            <a:r>
              <a:rPr lang="en-US" sz="1600" b="1" dirty="0" smtClean="0"/>
              <a:t>direct marketing, </a:t>
            </a:r>
          </a:p>
          <a:p>
            <a:pPr lvl="1">
              <a:buFont typeface="Wingdings" panose="05000000000000000000" pitchFamily="2" charset="2"/>
              <a:buChar char="q"/>
            </a:pPr>
            <a:r>
              <a:rPr lang="en-US" sz="1600" b="1" dirty="0" smtClean="0"/>
              <a:t>publicity, </a:t>
            </a:r>
          </a:p>
          <a:p>
            <a:pPr lvl="1">
              <a:buFont typeface="Wingdings" panose="05000000000000000000" pitchFamily="2" charset="2"/>
              <a:buChar char="q"/>
            </a:pPr>
            <a:r>
              <a:rPr lang="en-US" sz="1600" b="1" dirty="0" smtClean="0"/>
              <a:t>sponsorship, </a:t>
            </a:r>
          </a:p>
          <a:p>
            <a:pPr lvl="1">
              <a:buFont typeface="Wingdings" panose="05000000000000000000" pitchFamily="2" charset="2"/>
              <a:buChar char="q"/>
            </a:pPr>
            <a:r>
              <a:rPr lang="en-US" sz="1600" b="1" dirty="0" smtClean="0"/>
              <a:t>exhibitions,</a:t>
            </a:r>
          </a:p>
          <a:p>
            <a:pPr lvl="1">
              <a:buFont typeface="Wingdings" panose="05000000000000000000" pitchFamily="2" charset="2"/>
              <a:buChar char="q"/>
            </a:pPr>
            <a:r>
              <a:rPr lang="en-US" sz="1600" b="1" dirty="0" smtClean="0"/>
              <a:t>corporate identity, </a:t>
            </a:r>
          </a:p>
          <a:p>
            <a:pPr lvl="1">
              <a:buFont typeface="Wingdings" panose="05000000000000000000" pitchFamily="2" charset="2"/>
              <a:buChar char="q"/>
            </a:pPr>
            <a:r>
              <a:rPr lang="en-US" sz="1600" b="1" dirty="0" smtClean="0"/>
              <a:t>packaging, </a:t>
            </a:r>
          </a:p>
          <a:p>
            <a:pPr lvl="1">
              <a:buFont typeface="Wingdings" panose="05000000000000000000" pitchFamily="2" charset="2"/>
              <a:buChar char="q"/>
            </a:pPr>
            <a:r>
              <a:rPr lang="en-US" sz="1600" b="1" dirty="0" smtClean="0"/>
              <a:t>point of sale and merchandising, </a:t>
            </a:r>
          </a:p>
          <a:p>
            <a:pPr lvl="1">
              <a:buFont typeface="Wingdings" panose="05000000000000000000" pitchFamily="2" charset="2"/>
              <a:buChar char="q"/>
            </a:pPr>
            <a:r>
              <a:rPr lang="en-US" sz="1600" b="1" dirty="0" smtClean="0"/>
              <a:t>word of mouth and </a:t>
            </a:r>
          </a:p>
          <a:p>
            <a:pPr lvl="1">
              <a:buFont typeface="Wingdings" panose="05000000000000000000" pitchFamily="2" charset="2"/>
              <a:buChar char="q"/>
            </a:pPr>
            <a:r>
              <a:rPr lang="en-US" sz="1600" b="1" dirty="0"/>
              <a:t>d</a:t>
            </a:r>
            <a:r>
              <a:rPr lang="en-US" sz="1600" b="1" dirty="0" smtClean="0"/>
              <a:t>igital marketing. </a:t>
            </a:r>
            <a:endParaRPr lang="en-US" sz="1600" b="1" dirty="0"/>
          </a:p>
        </p:txBody>
      </p:sp>
    </p:spTree>
    <p:extLst>
      <p:ext uri="{BB962C8B-B14F-4D97-AF65-F5344CB8AC3E}">
        <p14:creationId xmlns:p14="http://schemas.microsoft.com/office/powerpoint/2010/main" val="2960462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2800" b="1" dirty="0" smtClean="0">
                <a:latin typeface="Arial Black" panose="020B0A04020102020204" pitchFamily="34" charset="0"/>
              </a:rPr>
              <a:t>1. Product Communication</a:t>
            </a:r>
            <a:endParaRPr lang="en-US" sz="2800" b="1" dirty="0">
              <a:latin typeface="Arial Black" panose="020B0A04020102020204" pitchFamily="34" charset="0"/>
            </a:endParaRPr>
          </a:p>
        </p:txBody>
      </p:sp>
      <p:sp>
        <p:nvSpPr>
          <p:cNvPr id="3" name="Content Placeholder 2"/>
          <p:cNvSpPr>
            <a:spLocks noGrp="1"/>
          </p:cNvSpPr>
          <p:nvPr>
            <p:ph idx="1"/>
          </p:nvPr>
        </p:nvSpPr>
        <p:spPr>
          <a:xfrm>
            <a:off x="685800" y="1219200"/>
            <a:ext cx="7696200" cy="5334000"/>
          </a:xfrm>
        </p:spPr>
        <p:txBody>
          <a:bodyPr>
            <a:normAutofit fontScale="92500" lnSpcReduction="10000"/>
          </a:bodyPr>
          <a:lstStyle/>
          <a:p>
            <a:pPr marL="0" indent="0">
              <a:buNone/>
            </a:pPr>
            <a:r>
              <a:rPr lang="en-US" sz="2000" b="1" dirty="0" smtClean="0"/>
              <a:t>Products and services symbolize love, security, moral and religious values, attitudes to health and our beliefs about the world. </a:t>
            </a:r>
            <a:r>
              <a:rPr lang="en-US" sz="2000" b="1" dirty="0" err="1" smtClean="0"/>
              <a:t>Worsam</a:t>
            </a:r>
            <a:r>
              <a:rPr lang="en-US" sz="2000" b="1" dirty="0" smtClean="0"/>
              <a:t> - ‘cultural values are still very localized and more complex and important products have to meet the needs of the target segments.” </a:t>
            </a:r>
            <a:r>
              <a:rPr lang="en-US" sz="1500" b="1" dirty="0" smtClean="0"/>
              <a:t>(</a:t>
            </a:r>
            <a:r>
              <a:rPr lang="en-US" sz="1500" b="1" dirty="0" err="1" smtClean="0"/>
              <a:t>Worsom</a:t>
            </a:r>
            <a:r>
              <a:rPr lang="en-US" sz="1500" b="1" dirty="0" smtClean="0"/>
              <a:t>, Mike, Marketing Operations 1998-99, Oxford: Butterworth-</a:t>
            </a:r>
            <a:r>
              <a:rPr lang="en-US" sz="1500" b="1" dirty="0"/>
              <a:t>H</a:t>
            </a:r>
            <a:r>
              <a:rPr lang="en-US" sz="1500" b="1" dirty="0" smtClean="0"/>
              <a:t>einemann, 1998)  p 323</a:t>
            </a:r>
            <a:endParaRPr lang="en-US" sz="2000" b="1" dirty="0" smtClean="0"/>
          </a:p>
          <a:p>
            <a:pPr marL="0" indent="0">
              <a:buNone/>
            </a:pPr>
            <a:endParaRPr lang="en-US" sz="2000" b="1" dirty="0" smtClean="0">
              <a:latin typeface="Arial Black" panose="020B0A04020102020204" pitchFamily="34" charset="0"/>
            </a:endParaRPr>
          </a:p>
          <a:p>
            <a:pPr marL="0" indent="0">
              <a:buNone/>
            </a:pPr>
            <a:r>
              <a:rPr lang="en-US" sz="2600" b="1" dirty="0" smtClean="0">
                <a:latin typeface="Arial Black" panose="020B0A04020102020204" pitchFamily="34" charset="0"/>
              </a:rPr>
              <a:t>Islamic </a:t>
            </a:r>
            <a:r>
              <a:rPr lang="en-US" sz="2600" b="1" dirty="0">
                <a:latin typeface="Arial Black" panose="020B0A04020102020204" pitchFamily="34" charset="0"/>
              </a:rPr>
              <a:t>Values</a:t>
            </a:r>
          </a:p>
          <a:p>
            <a:pPr marL="0" indent="0">
              <a:buNone/>
            </a:pPr>
            <a:r>
              <a:rPr lang="en-US" sz="2000" b="1" dirty="0" smtClean="0"/>
              <a:t>Understanding </a:t>
            </a:r>
            <a:r>
              <a:rPr lang="en-US" sz="2000" b="1" dirty="0"/>
              <a:t>various Islamic Laws </a:t>
            </a:r>
            <a:r>
              <a:rPr lang="en-US" sz="2000" b="1" dirty="0" smtClean="0"/>
              <a:t>governing </a:t>
            </a:r>
            <a:r>
              <a:rPr lang="en-US" sz="2000" b="1" dirty="0"/>
              <a:t>products is very crucial in marketing communication. </a:t>
            </a:r>
            <a:r>
              <a:rPr lang="en-US" sz="2000" b="1" dirty="0" smtClean="0"/>
              <a:t>For example:</a:t>
            </a:r>
          </a:p>
          <a:p>
            <a:pPr marL="0" indent="0">
              <a:buNone/>
            </a:pPr>
            <a:endParaRPr lang="en-US" sz="2000" b="1" dirty="0" smtClean="0"/>
          </a:p>
          <a:p>
            <a:r>
              <a:rPr lang="en-US" sz="2000" b="1" dirty="0" err="1" smtClean="0"/>
              <a:t>Shari’ah</a:t>
            </a:r>
            <a:r>
              <a:rPr lang="en-US" sz="2000" b="1" dirty="0" smtClean="0"/>
              <a:t> standards (AAOIFI) are governing the Islamic </a:t>
            </a:r>
            <a:r>
              <a:rPr lang="en-US" sz="2000" b="1" dirty="0"/>
              <a:t>Finance products, </a:t>
            </a:r>
            <a:endParaRPr lang="en-US" sz="2000" b="1" dirty="0" smtClean="0"/>
          </a:p>
          <a:p>
            <a:r>
              <a:rPr lang="en-US" sz="2000" b="1" dirty="0" smtClean="0"/>
              <a:t>Islamic </a:t>
            </a:r>
            <a:r>
              <a:rPr lang="en-US" sz="2000" b="1" dirty="0"/>
              <a:t>laws on ingredients such as gelatin, rennet, alcohol, </a:t>
            </a:r>
            <a:r>
              <a:rPr lang="en-US" sz="2000" b="1" dirty="0" smtClean="0"/>
              <a:t>E-numbers etc. are providing Guidance for Halal Industry across the countries.    </a:t>
            </a:r>
            <a:endParaRPr lang="en-US" sz="2000" b="1" dirty="0"/>
          </a:p>
          <a:p>
            <a:pPr marL="0" indent="0">
              <a:buNone/>
            </a:pPr>
            <a:endParaRPr lang="en-US" sz="2000" b="1" dirty="0"/>
          </a:p>
          <a:p>
            <a:pPr marL="0" indent="0">
              <a:buNone/>
            </a:pPr>
            <a:r>
              <a:rPr lang="en-US" sz="2000" b="1" dirty="0"/>
              <a:t>These </a:t>
            </a:r>
            <a:r>
              <a:rPr lang="en-US" sz="2000" b="1" dirty="0" smtClean="0"/>
              <a:t>standards and guidance are </a:t>
            </a:r>
            <a:r>
              <a:rPr lang="en-US" sz="2000" b="1" dirty="0"/>
              <a:t>based on </a:t>
            </a:r>
            <a:r>
              <a:rPr lang="en-US" sz="2000" b="1" dirty="0" err="1"/>
              <a:t>Ethico</a:t>
            </a:r>
            <a:r>
              <a:rPr lang="en-US" sz="2000" b="1" dirty="0"/>
              <a:t>-moral transcendental values and emanates from </a:t>
            </a:r>
            <a:r>
              <a:rPr lang="en-US" sz="2000" b="1" dirty="0" smtClean="0"/>
              <a:t>the Qur’an and Sunna. Its </a:t>
            </a:r>
            <a:r>
              <a:rPr lang="en-US" sz="2000" b="1" dirty="0"/>
              <a:t>overriding concern is to preserve public health and morality, prevent conflict, unjustified profits and fraud.</a:t>
            </a:r>
          </a:p>
          <a:p>
            <a:pPr marL="0" indent="0">
              <a:buNone/>
            </a:pPr>
            <a:endParaRPr lang="en-US" sz="2000" b="1" dirty="0" smtClean="0"/>
          </a:p>
          <a:p>
            <a:pPr marL="0" indent="0">
              <a:buNone/>
            </a:pPr>
            <a:endParaRPr lang="en-US" sz="2000" b="1" dirty="0"/>
          </a:p>
        </p:txBody>
      </p:sp>
    </p:spTree>
    <p:extLst>
      <p:ext uri="{BB962C8B-B14F-4D97-AF65-F5344CB8AC3E}">
        <p14:creationId xmlns:p14="http://schemas.microsoft.com/office/powerpoint/2010/main" val="3288736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Black" panose="020B0A04020102020204" pitchFamily="34" charset="0"/>
              </a:rPr>
              <a:t>2. Pricing Communication</a:t>
            </a:r>
            <a:endParaRPr lang="en-US" sz="2800" dirty="0">
              <a:latin typeface="Arial Black" panose="020B0A04020102020204" pitchFamily="34" charset="0"/>
            </a:endParaRPr>
          </a:p>
        </p:txBody>
      </p:sp>
      <p:sp>
        <p:nvSpPr>
          <p:cNvPr id="3" name="Content Placeholder 2"/>
          <p:cNvSpPr>
            <a:spLocks noGrp="1"/>
          </p:cNvSpPr>
          <p:nvPr>
            <p:ph idx="1"/>
          </p:nvPr>
        </p:nvSpPr>
        <p:spPr>
          <a:xfrm>
            <a:off x="457200" y="1600200"/>
            <a:ext cx="8001000" cy="4800600"/>
          </a:xfrm>
        </p:spPr>
        <p:txBody>
          <a:bodyPr>
            <a:normAutofit/>
          </a:bodyPr>
          <a:lstStyle/>
          <a:p>
            <a:pPr marL="0" indent="0">
              <a:buNone/>
            </a:pPr>
            <a:r>
              <a:rPr lang="en-US" sz="2000" b="1" dirty="0" smtClean="0"/>
              <a:t>Price making is the right of the owner of the product or deliverer of these services as proclaimed by the prophet, ‘</a:t>
            </a:r>
            <a:r>
              <a:rPr lang="en-US" sz="2000" b="1" i="1" dirty="0" smtClean="0"/>
              <a:t>The owner of the thing has more right to suggest the price.</a:t>
            </a:r>
            <a:r>
              <a:rPr lang="en-US" sz="2000" b="1" dirty="0" smtClean="0"/>
              <a:t>” (</a:t>
            </a:r>
            <a:r>
              <a:rPr lang="en-US" sz="2000" b="1" dirty="0" err="1"/>
              <a:t>S</a:t>
            </a:r>
            <a:r>
              <a:rPr lang="en-US" sz="2000" b="1" dirty="0" err="1" smtClean="0"/>
              <a:t>ahihil</a:t>
            </a:r>
            <a:r>
              <a:rPr lang="en-US" sz="2000" b="1" dirty="0" smtClean="0"/>
              <a:t> Bukhari Vol:3 chapter 42) What is required the price should correlate with the product or service value.  </a:t>
            </a:r>
          </a:p>
          <a:p>
            <a:pPr marL="0" indent="0">
              <a:buNone/>
            </a:pPr>
            <a:endParaRPr lang="en-US" sz="2000" b="1" dirty="0"/>
          </a:p>
          <a:p>
            <a:pPr marL="0" indent="0">
              <a:buNone/>
            </a:pPr>
            <a:r>
              <a:rPr lang="en-US" sz="2400" b="1" dirty="0" smtClean="0">
                <a:latin typeface="Arial Black" panose="020B0A04020102020204" pitchFamily="34" charset="0"/>
              </a:rPr>
              <a:t>Islamic Values</a:t>
            </a:r>
          </a:p>
          <a:p>
            <a:pPr marL="0" indent="0">
              <a:buNone/>
            </a:pPr>
            <a:r>
              <a:rPr lang="en-US" sz="2000" b="1" dirty="0" smtClean="0"/>
              <a:t>Pricing methodology should take into consideration Islamic guidance </a:t>
            </a:r>
          </a:p>
          <a:p>
            <a:pPr marL="0" indent="0">
              <a:buNone/>
            </a:pPr>
            <a:r>
              <a:rPr lang="en-US" sz="2000" b="1" dirty="0" smtClean="0"/>
              <a:t>against </a:t>
            </a:r>
            <a:r>
              <a:rPr lang="en-US" sz="2000" b="1" i="1" dirty="0" err="1" smtClean="0"/>
              <a:t>Tatfif</a:t>
            </a:r>
            <a:r>
              <a:rPr lang="en-US" sz="2000" b="1" i="1" dirty="0" smtClean="0"/>
              <a:t>, </a:t>
            </a:r>
            <a:r>
              <a:rPr lang="en-US" sz="2000" b="1" i="1" dirty="0" err="1"/>
              <a:t>B</a:t>
            </a:r>
            <a:r>
              <a:rPr lang="en-US" sz="2000" b="1" i="1" dirty="0" err="1" smtClean="0"/>
              <a:t>akhs</a:t>
            </a:r>
            <a:r>
              <a:rPr lang="en-US" sz="2000" b="1" i="1" dirty="0" smtClean="0"/>
              <a:t>, </a:t>
            </a:r>
            <a:r>
              <a:rPr lang="en-US" sz="2000" b="1" i="1" dirty="0" err="1"/>
              <a:t>I</a:t>
            </a:r>
            <a:r>
              <a:rPr lang="en-US" sz="2000" b="1" i="1" dirty="0" err="1" smtClean="0"/>
              <a:t>htikar</a:t>
            </a:r>
            <a:r>
              <a:rPr lang="en-US" sz="2000" b="1" i="1" dirty="0" smtClean="0"/>
              <a:t>, </a:t>
            </a:r>
            <a:r>
              <a:rPr lang="en-US" sz="2000" b="1" i="1" dirty="0" err="1" smtClean="0"/>
              <a:t>Maisir</a:t>
            </a:r>
            <a:r>
              <a:rPr lang="en-US" sz="2000" b="1" i="1" dirty="0" smtClean="0"/>
              <a:t>,</a:t>
            </a:r>
            <a:r>
              <a:rPr lang="en-US" sz="2000" b="1" dirty="0" smtClean="0"/>
              <a:t> and </a:t>
            </a:r>
            <a:r>
              <a:rPr lang="en-US" sz="2000" b="1" i="1" dirty="0" err="1" smtClean="0"/>
              <a:t>Riba</a:t>
            </a:r>
            <a:r>
              <a:rPr lang="en-US" sz="2000" b="1" dirty="0" smtClean="0"/>
              <a:t>.</a:t>
            </a:r>
          </a:p>
          <a:p>
            <a:pPr marL="0" indent="0">
              <a:buNone/>
            </a:pPr>
            <a:endParaRPr lang="en-US" sz="2000" b="1" dirty="0"/>
          </a:p>
          <a:p>
            <a:pPr marL="0" indent="0">
              <a:buNone/>
            </a:pPr>
            <a:r>
              <a:rPr lang="en-US" sz="2000" b="1" dirty="0" smtClean="0"/>
              <a:t>In case of profiteering, Ibn </a:t>
            </a:r>
            <a:r>
              <a:rPr lang="en-US" sz="2000" b="1" dirty="0" err="1" smtClean="0"/>
              <a:t>Qayyim</a:t>
            </a:r>
            <a:r>
              <a:rPr lang="en-US" sz="2000" b="1" dirty="0" smtClean="0"/>
              <a:t> </a:t>
            </a:r>
            <a:r>
              <a:rPr lang="en-US" sz="2000" b="1" dirty="0" err="1" smtClean="0"/>
              <a:t>Jawziyya</a:t>
            </a:r>
            <a:r>
              <a:rPr lang="en-US" sz="2000" b="1" dirty="0" smtClean="0"/>
              <a:t>, in </a:t>
            </a:r>
            <a:r>
              <a:rPr lang="en-US" sz="2000" b="1" i="1" dirty="0" smtClean="0"/>
              <a:t>al-Turuq al-</a:t>
            </a:r>
            <a:r>
              <a:rPr lang="en-US" sz="2000" b="1" i="1" dirty="0" err="1" smtClean="0"/>
              <a:t>Hukmiyyah</a:t>
            </a:r>
            <a:r>
              <a:rPr lang="en-US" sz="2000" b="1" i="1" dirty="0" smtClean="0"/>
              <a:t> fi al-</a:t>
            </a:r>
            <a:r>
              <a:rPr lang="en-US" sz="2000" b="1" i="1" dirty="0" err="1" smtClean="0"/>
              <a:t>siyasahh</a:t>
            </a:r>
            <a:r>
              <a:rPr lang="en-US" sz="2000" b="1" i="1" dirty="0" smtClean="0"/>
              <a:t> al-</a:t>
            </a:r>
            <a:r>
              <a:rPr lang="en-US" sz="2000" b="1" i="1" dirty="0" err="1" smtClean="0"/>
              <a:t>Shar’iyyah</a:t>
            </a:r>
            <a:r>
              <a:rPr lang="en-US" sz="2000" b="1" dirty="0" smtClean="0"/>
              <a:t>, p28, said, “The owners of the items may be forced to sell according to acceptable market prices.” </a:t>
            </a:r>
            <a:endParaRPr lang="en-US" sz="2000" b="1" dirty="0"/>
          </a:p>
        </p:txBody>
      </p:sp>
    </p:spTree>
    <p:extLst>
      <p:ext uri="{BB962C8B-B14F-4D97-AF65-F5344CB8AC3E}">
        <p14:creationId xmlns:p14="http://schemas.microsoft.com/office/powerpoint/2010/main" val="3419534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Arial Black" panose="020B0A04020102020204" pitchFamily="34" charset="0"/>
              </a:rPr>
              <a:t>3</a:t>
            </a:r>
            <a:r>
              <a:rPr lang="en-US" sz="2800" dirty="0" smtClean="0">
                <a:latin typeface="Arial Black" panose="020B0A04020102020204" pitchFamily="34" charset="0"/>
              </a:rPr>
              <a:t>. Promotion Communication </a:t>
            </a:r>
            <a:br>
              <a:rPr lang="en-US" sz="2800" dirty="0" smtClean="0">
                <a:latin typeface="Arial Black" panose="020B0A04020102020204" pitchFamily="34" charset="0"/>
              </a:rPr>
            </a:br>
            <a:r>
              <a:rPr lang="en-US" sz="2800" dirty="0" smtClean="0">
                <a:latin typeface="Arial Black" panose="020B0A04020102020204" pitchFamily="34" charset="0"/>
              </a:rPr>
              <a:t>A. </a:t>
            </a:r>
            <a:r>
              <a:rPr lang="en-US" sz="2800" b="1" dirty="0" smtClean="0">
                <a:latin typeface="Arial Black" panose="020B0A04020102020204" pitchFamily="34" charset="0"/>
              </a:rPr>
              <a:t>Advertisements - 1</a:t>
            </a:r>
            <a:endParaRPr lang="en-US" sz="2800" b="1" dirty="0">
              <a:latin typeface="Arial Black" panose="020B0A04020102020204" pitchFamily="34" charset="0"/>
            </a:endParaRPr>
          </a:p>
        </p:txBody>
      </p:sp>
      <p:sp>
        <p:nvSpPr>
          <p:cNvPr id="3" name="Content Placeholder 2"/>
          <p:cNvSpPr>
            <a:spLocks noGrp="1"/>
          </p:cNvSpPr>
          <p:nvPr>
            <p:ph idx="1"/>
          </p:nvPr>
        </p:nvSpPr>
        <p:spPr>
          <a:xfrm>
            <a:off x="457200" y="1600200"/>
            <a:ext cx="7772400" cy="4800600"/>
          </a:xfrm>
        </p:spPr>
        <p:txBody>
          <a:bodyPr>
            <a:normAutofit/>
          </a:bodyPr>
          <a:lstStyle/>
          <a:p>
            <a:r>
              <a:rPr lang="en-US" sz="2000" b="1" dirty="0" smtClean="0"/>
              <a:t>There is the changing trend of advertisement from the noble purpose of providing information that may benefit the people to become the art of deception par excellence. </a:t>
            </a:r>
          </a:p>
          <a:p>
            <a:endParaRPr lang="en-US" sz="2000" b="1" dirty="0"/>
          </a:p>
          <a:p>
            <a:r>
              <a:rPr lang="en-US" sz="2000" b="1" dirty="0" smtClean="0"/>
              <a:t>Now days,  advertisements contain the appeal for various appetites of humans for vanity, sex, pleasure, and comfort, and the redefinition of happiness and contentment in purely materialistic, egotistic and subjective terms.   </a:t>
            </a:r>
          </a:p>
          <a:p>
            <a:endParaRPr lang="en-US" dirty="0"/>
          </a:p>
        </p:txBody>
      </p:sp>
    </p:spTree>
    <p:extLst>
      <p:ext uri="{BB962C8B-B14F-4D97-AF65-F5344CB8AC3E}">
        <p14:creationId xmlns:p14="http://schemas.microsoft.com/office/powerpoint/2010/main" val="2203626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2800" b="1" dirty="0">
                <a:latin typeface="Arial Black" panose="020B0A04020102020204" pitchFamily="34" charset="0"/>
              </a:rPr>
              <a:t>A</a:t>
            </a:r>
            <a:r>
              <a:rPr lang="en-US" sz="2800" b="1" dirty="0" smtClean="0">
                <a:latin typeface="Arial Black" panose="020B0A04020102020204" pitchFamily="34" charset="0"/>
              </a:rPr>
              <a:t>. Advertisement </a:t>
            </a:r>
            <a:r>
              <a:rPr lang="en-US" sz="2800" b="1" dirty="0">
                <a:latin typeface="Arial Black" panose="020B0A04020102020204" pitchFamily="34" charset="0"/>
              </a:rPr>
              <a:t>- </a:t>
            </a:r>
            <a:r>
              <a:rPr lang="en-US" sz="2800" b="1" dirty="0" smtClean="0">
                <a:latin typeface="Arial Black" panose="020B0A04020102020204" pitchFamily="34" charset="0"/>
              </a:rPr>
              <a:t>2</a:t>
            </a:r>
            <a:endParaRPr lang="en-US" sz="2800" dirty="0">
              <a:latin typeface="Arial Black" panose="020B0A04020102020204" pitchFamily="34" charset="0"/>
            </a:endParaRPr>
          </a:p>
        </p:txBody>
      </p:sp>
      <p:sp>
        <p:nvSpPr>
          <p:cNvPr id="3" name="Content Placeholder 2"/>
          <p:cNvSpPr>
            <a:spLocks noGrp="1"/>
          </p:cNvSpPr>
          <p:nvPr>
            <p:ph idx="1"/>
          </p:nvPr>
        </p:nvSpPr>
        <p:spPr>
          <a:xfrm>
            <a:off x="457200" y="914400"/>
            <a:ext cx="7848600" cy="6096000"/>
          </a:xfrm>
        </p:spPr>
        <p:txBody>
          <a:bodyPr>
            <a:normAutofit fontScale="92500" lnSpcReduction="20000"/>
          </a:bodyPr>
          <a:lstStyle/>
          <a:p>
            <a:pPr marL="0" indent="0">
              <a:buNone/>
            </a:pPr>
            <a:r>
              <a:rPr lang="en-US" sz="2200" b="1" dirty="0" smtClean="0"/>
              <a:t>Sexual appeal is the most widely used in marketing and the most restricted in Islam. The arousal of sexual fantasies in persuading buyers to purchase products is condemned. </a:t>
            </a:r>
          </a:p>
          <a:p>
            <a:pPr marL="0" indent="0">
              <a:buNone/>
            </a:pPr>
            <a:endParaRPr lang="en-US" sz="2200" b="1" dirty="0" smtClean="0"/>
          </a:p>
          <a:p>
            <a:pPr marL="0" indent="0">
              <a:buNone/>
            </a:pPr>
            <a:r>
              <a:rPr lang="en-US" sz="2200" b="1" dirty="0" smtClean="0"/>
              <a:t>As an alternative, some of the appeals that are allowed as per the approval of </a:t>
            </a:r>
            <a:r>
              <a:rPr lang="en-US" sz="2200" b="1" dirty="0" err="1" smtClean="0"/>
              <a:t>Shari’ah</a:t>
            </a:r>
            <a:r>
              <a:rPr lang="en-US" sz="2200" b="1" dirty="0" smtClean="0"/>
              <a:t> experts are – Environmental appeal, Emotional Appeal, Rational Appeal and Functional appeal</a:t>
            </a:r>
          </a:p>
          <a:p>
            <a:endParaRPr lang="en-US" sz="2000" b="1" dirty="0"/>
          </a:p>
          <a:p>
            <a:pPr marL="0" indent="0">
              <a:buNone/>
            </a:pPr>
            <a:r>
              <a:rPr lang="en-US" sz="2000" b="1" dirty="0" smtClean="0"/>
              <a:t>Other Factors to be Screened for </a:t>
            </a:r>
            <a:r>
              <a:rPr lang="en-US" sz="2000" b="1" dirty="0" err="1" smtClean="0"/>
              <a:t>Shari’ah</a:t>
            </a:r>
            <a:r>
              <a:rPr lang="en-US" sz="2000" b="1" dirty="0" smtClean="0"/>
              <a:t> Compliance in advertisements are as follows:</a:t>
            </a:r>
          </a:p>
          <a:p>
            <a:pPr marL="0" indent="0">
              <a:buNone/>
            </a:pPr>
            <a:endParaRPr lang="en-US" sz="2000" b="1" dirty="0" smtClean="0"/>
          </a:p>
          <a:p>
            <a:pPr marL="0" indent="0">
              <a:buNone/>
            </a:pPr>
            <a:r>
              <a:rPr lang="en-US" sz="2000" b="1" dirty="0" smtClean="0"/>
              <a:t>	(a) Pictorial Images, </a:t>
            </a:r>
          </a:p>
          <a:p>
            <a:pPr marL="0" indent="0">
              <a:buNone/>
            </a:pPr>
            <a:r>
              <a:rPr lang="en-US" sz="2000" b="1" dirty="0"/>
              <a:t>	</a:t>
            </a:r>
            <a:r>
              <a:rPr lang="en-US" sz="2000" b="1" dirty="0" smtClean="0"/>
              <a:t>(b) Gender, </a:t>
            </a:r>
          </a:p>
          <a:p>
            <a:pPr marL="0" indent="0">
              <a:buNone/>
            </a:pPr>
            <a:r>
              <a:rPr lang="en-US" sz="2000" b="1" dirty="0"/>
              <a:t>	</a:t>
            </a:r>
            <a:r>
              <a:rPr lang="en-US" sz="2000" b="1" dirty="0" smtClean="0"/>
              <a:t>(c) Music, </a:t>
            </a:r>
          </a:p>
          <a:p>
            <a:pPr marL="0" indent="0">
              <a:buNone/>
            </a:pPr>
            <a:r>
              <a:rPr lang="en-US" sz="2000" b="1" dirty="0"/>
              <a:t>	</a:t>
            </a:r>
            <a:r>
              <a:rPr lang="en-US" sz="2000" b="1" dirty="0" smtClean="0"/>
              <a:t>(d) Dress, </a:t>
            </a:r>
          </a:p>
          <a:p>
            <a:pPr marL="0" indent="0">
              <a:buNone/>
            </a:pPr>
            <a:r>
              <a:rPr lang="en-US" sz="2000" b="1" dirty="0"/>
              <a:t>	</a:t>
            </a:r>
            <a:r>
              <a:rPr lang="en-US" sz="2000" b="1" dirty="0" smtClean="0"/>
              <a:t>(e) Language, </a:t>
            </a:r>
          </a:p>
          <a:p>
            <a:pPr marL="0" indent="0">
              <a:buNone/>
            </a:pPr>
            <a:r>
              <a:rPr lang="en-US" sz="2000" b="1" dirty="0"/>
              <a:t>	</a:t>
            </a:r>
            <a:r>
              <a:rPr lang="en-US" sz="2000" b="1" dirty="0" smtClean="0"/>
              <a:t>(f) Symbols, </a:t>
            </a:r>
          </a:p>
          <a:p>
            <a:pPr marL="0" indent="0">
              <a:buNone/>
            </a:pPr>
            <a:r>
              <a:rPr lang="en-US" sz="2000" b="1" dirty="0"/>
              <a:t>	</a:t>
            </a:r>
            <a:r>
              <a:rPr lang="en-US" sz="2000" b="1" dirty="0" smtClean="0"/>
              <a:t>(g) Dance, </a:t>
            </a:r>
          </a:p>
          <a:p>
            <a:pPr marL="0" indent="0">
              <a:buNone/>
            </a:pPr>
            <a:r>
              <a:rPr lang="en-US" sz="2000" b="1" dirty="0"/>
              <a:t>	</a:t>
            </a:r>
            <a:r>
              <a:rPr lang="en-US" sz="2000" b="1" dirty="0" smtClean="0"/>
              <a:t>(h) Songs, </a:t>
            </a:r>
          </a:p>
          <a:p>
            <a:pPr marL="0" indent="0">
              <a:buNone/>
            </a:pPr>
            <a:r>
              <a:rPr lang="en-US" sz="2000" b="1" dirty="0"/>
              <a:t>	</a:t>
            </a:r>
            <a:r>
              <a:rPr lang="en-US" sz="2000" b="1" dirty="0" smtClean="0"/>
              <a:t>(</a:t>
            </a:r>
            <a:r>
              <a:rPr lang="en-US" sz="2000" b="1" dirty="0" err="1" smtClean="0"/>
              <a:t>i</a:t>
            </a:r>
            <a:r>
              <a:rPr lang="en-US" sz="2000" b="1" dirty="0" smtClean="0"/>
              <a:t>) Appeals. </a:t>
            </a:r>
          </a:p>
          <a:p>
            <a:pPr marL="0" indent="0">
              <a:buNone/>
            </a:pPr>
            <a:r>
              <a:rPr lang="en-US" sz="2000" b="1" dirty="0"/>
              <a:t>	</a:t>
            </a:r>
            <a:r>
              <a:rPr lang="en-US" sz="2000" b="1" dirty="0" smtClean="0"/>
              <a:t>(j) Place  </a:t>
            </a:r>
            <a:endParaRPr lang="en-US" sz="2000" b="1" dirty="0"/>
          </a:p>
        </p:txBody>
      </p:sp>
    </p:spTree>
    <p:extLst>
      <p:ext uri="{BB962C8B-B14F-4D97-AF65-F5344CB8AC3E}">
        <p14:creationId xmlns:p14="http://schemas.microsoft.com/office/powerpoint/2010/main" val="2091576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1141</TotalTime>
  <Words>1637</Words>
  <Application>Microsoft Office PowerPoint</Application>
  <PresentationFormat>On-screen Show (4:3)</PresentationFormat>
  <Paragraphs>139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Adjacency</vt:lpstr>
      <vt:lpstr>Shari’ah Governance:  Towards Integrated Marketing Communication for Islamic Financial Institutions.</vt:lpstr>
      <vt:lpstr>Relevance of the Shari’ah Compliant Marketing Communications</vt:lpstr>
      <vt:lpstr>The Prophet as Market Reformer -1</vt:lpstr>
      <vt:lpstr>The Prophet as Market Reformer -2 Prophet’s Teachings </vt:lpstr>
      <vt:lpstr>Marketing Mix</vt:lpstr>
      <vt:lpstr>1. Product Communication</vt:lpstr>
      <vt:lpstr>2. Pricing Communication</vt:lpstr>
      <vt:lpstr>3. Promotion Communication  A. Advertisements - 1</vt:lpstr>
      <vt:lpstr>A. Advertisement - 2</vt:lpstr>
      <vt:lpstr>B. Sales Promotion-1</vt:lpstr>
      <vt:lpstr>B. Sales Promotion-2</vt:lpstr>
      <vt:lpstr>B. Sales Promotion-3</vt:lpstr>
      <vt:lpstr>D. Personal Selling</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AbSh</dc:creator>
  <cp:lastModifiedBy>AbSh</cp:lastModifiedBy>
  <cp:revision>47</cp:revision>
  <dcterms:created xsi:type="dcterms:W3CDTF">2017-03-16T14:41:21Z</dcterms:created>
  <dcterms:modified xsi:type="dcterms:W3CDTF">2017-03-25T08:39:15Z</dcterms:modified>
</cp:coreProperties>
</file>